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9"/>
  </p:notesMasterIdLst>
  <p:sldIdLst>
    <p:sldId id="525" r:id="rId2"/>
    <p:sldId id="259" r:id="rId3"/>
    <p:sldId id="260" r:id="rId4"/>
    <p:sldId id="262" r:id="rId5"/>
    <p:sldId id="263" r:id="rId6"/>
    <p:sldId id="264" r:id="rId7"/>
    <p:sldId id="277" r:id="rId8"/>
    <p:sldId id="527" r:id="rId9"/>
    <p:sldId id="555" r:id="rId10"/>
    <p:sldId id="317" r:id="rId11"/>
    <p:sldId id="556" r:id="rId12"/>
    <p:sldId id="528" r:id="rId13"/>
    <p:sldId id="557" r:id="rId14"/>
    <p:sldId id="549" r:id="rId15"/>
    <p:sldId id="342" r:id="rId16"/>
    <p:sldId id="258" r:id="rId17"/>
    <p:sldId id="343" r:id="rId18"/>
    <p:sldId id="558" r:id="rId19"/>
    <p:sldId id="485" r:id="rId20"/>
    <p:sldId id="478" r:id="rId21"/>
    <p:sldId id="576" r:id="rId22"/>
    <p:sldId id="444" r:id="rId23"/>
    <p:sldId id="445" r:id="rId24"/>
    <p:sldId id="465" r:id="rId25"/>
    <p:sldId id="358" r:id="rId26"/>
    <p:sldId id="268" r:id="rId27"/>
    <p:sldId id="526" r:id="rId28"/>
    <p:sldId id="529" r:id="rId29"/>
    <p:sldId id="565" r:id="rId30"/>
    <p:sldId id="450" r:id="rId31"/>
    <p:sldId id="448" r:id="rId32"/>
    <p:sldId id="449" r:id="rId33"/>
    <p:sldId id="566" r:id="rId34"/>
    <p:sldId id="532" r:id="rId35"/>
    <p:sldId id="395" r:id="rId36"/>
    <p:sldId id="394" r:id="rId37"/>
    <p:sldId id="396" r:id="rId38"/>
    <p:sldId id="398" r:id="rId39"/>
    <p:sldId id="416" r:id="rId40"/>
    <p:sldId id="486" r:id="rId41"/>
    <p:sldId id="420" r:id="rId42"/>
    <p:sldId id="421" r:id="rId43"/>
    <p:sldId id="424" r:id="rId44"/>
    <p:sldId id="422" r:id="rId45"/>
    <p:sldId id="291" r:id="rId46"/>
    <p:sldId id="533" r:id="rId47"/>
    <p:sldId id="386" r:id="rId48"/>
    <p:sldId id="387" r:id="rId49"/>
    <p:sldId id="561" r:id="rId50"/>
    <p:sldId id="388" r:id="rId51"/>
    <p:sldId id="293" r:id="rId52"/>
    <p:sldId id="489" r:id="rId53"/>
    <p:sldId id="494" r:id="rId54"/>
    <p:sldId id="389" r:id="rId55"/>
    <p:sldId id="551" r:id="rId56"/>
    <p:sldId id="505" r:id="rId57"/>
    <p:sldId id="577" r:id="rId58"/>
    <p:sldId id="578" r:id="rId59"/>
    <p:sldId id="275" r:id="rId60"/>
    <p:sldId id="273" r:id="rId61"/>
    <p:sldId id="579" r:id="rId62"/>
    <p:sldId id="279" r:id="rId63"/>
    <p:sldId id="274" r:id="rId64"/>
    <p:sldId id="580" r:id="rId65"/>
    <p:sldId id="469" r:id="rId66"/>
    <p:sldId id="553" r:id="rId67"/>
    <p:sldId id="390" r:id="rId68"/>
    <p:sldId id="502" r:id="rId69"/>
    <p:sldId id="568" r:id="rId70"/>
    <p:sldId id="493" r:id="rId71"/>
    <p:sldId id="542" r:id="rId72"/>
    <p:sldId id="520" r:id="rId73"/>
    <p:sldId id="266" r:id="rId74"/>
    <p:sldId id="272" r:id="rId75"/>
    <p:sldId id="581" r:id="rId76"/>
    <p:sldId id="488" r:id="rId77"/>
    <p:sldId id="392" r:id="rId78"/>
    <p:sldId id="554" r:id="rId79"/>
    <p:sldId id="433" r:id="rId80"/>
    <p:sldId id="434" r:id="rId81"/>
    <p:sldId id="435" r:id="rId82"/>
    <p:sldId id="462" r:id="rId83"/>
    <p:sldId id="436" r:id="rId84"/>
    <p:sldId id="582" r:id="rId85"/>
    <p:sldId id="583" r:id="rId86"/>
    <p:sldId id="585" r:id="rId87"/>
    <p:sldId id="523" r:id="rId88"/>
    <p:sldId id="473" r:id="rId89"/>
    <p:sldId id="437" r:id="rId90"/>
    <p:sldId id="569" r:id="rId91"/>
    <p:sldId id="584" r:id="rId92"/>
    <p:sldId id="500" r:id="rId93"/>
    <p:sldId id="482" r:id="rId94"/>
    <p:sldId id="484" r:id="rId95"/>
    <p:sldId id="586" r:id="rId96"/>
    <p:sldId id="257" r:id="rId97"/>
    <p:sldId id="305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11893"/>
    <a:srgbClr val="009051"/>
    <a:srgbClr val="76D6FF"/>
    <a:srgbClr val="FF40FF"/>
    <a:srgbClr val="7A81FF"/>
    <a:srgbClr val="FF9300"/>
    <a:srgbClr val="008F00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8"/>
    <p:restoredTop sz="94737"/>
  </p:normalViewPr>
  <p:slideViewPr>
    <p:cSldViewPr snapToGrid="0" snapToObjects="1" showGuides="1">
      <p:cViewPr varScale="1">
        <p:scale>
          <a:sx n="94" d="100"/>
          <a:sy n="94" d="100"/>
        </p:scale>
        <p:origin x="224" y="2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3722C-260B-BE4A-AB79-705B13198AB7}" type="datetimeFigureOut">
              <a:rPr lang="en-US" smtClean="0"/>
              <a:t>9/13/22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2AE00-8123-8443-87F9-E82CF20E5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50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23DE6-E4BE-4046-A6BD-657B1F4D7C9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64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07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87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105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05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38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99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85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39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A598C-707D-CF4C-AA41-81B8AC8B2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3C019D-1D11-9C49-8F1D-5DD14B286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1E130-7106-2C41-98DD-8265F5C33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0AF37-B9C6-1C45-89BB-5351093CB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78621-52CE-184B-A1E2-4EBF52B4C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09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2E136-16E8-3A44-87C4-49C7C2E66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4687C-A033-054C-8911-AD6183BA1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C5A4-7F26-0A4E-B34C-AA298FA0D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2B1EE-2AFB-ED4E-B819-B6BBEC00E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28083-5B6C-444E-B8FA-B99BC743C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52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8887EC-877A-0047-80E8-96D13C2A8E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C38B7E-8ED9-6048-8CFB-51AA705EBE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0D334-5D94-0E4A-9645-1E18EA27B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CC997-4FCF-B041-B9F4-621ACEA36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DB4F2-8A90-D641-94A1-036D1318F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85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E35E0-F64A-4E41-873E-DDA5E74A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20EA4-A34B-E646-A898-7279AA4FF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6496D-BCEC-FE4E-9FC5-5B08BD35A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25AA6-8C06-4F48-BA32-F730A679D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F9485-6461-3341-97D9-CB4E5F6E4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94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74648-0995-0841-8CA4-64C00982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032F9-43A3-104A-ADD9-E5336F4BB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CC5C7-DF5A-2A46-942F-5AF36E271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C7667-8567-3A42-B310-9104A5B9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3F8EF-3D6E-A647-A5D4-0B6F0EE1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47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BDD5B-43F2-4940-B3D4-C9E95D0DB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935E7-F5CF-3E4C-AA58-04E1C98D2B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6CF2E-11B9-834F-9BA1-FDCE514D4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E1AB9A-51AD-5F41-9FAC-73EFF6BEF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7EE97-96FD-844B-9062-52118682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585E7-3942-4146-8DE4-95C92D41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55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26631-A140-A14D-AD94-A847A63C5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E9D4E-D397-7B4B-8090-1905D2238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A7B09E-6940-E043-A317-CFCF38D22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D3E177-2DFD-DF4C-A9D4-6D6052860B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7C9A1D-9582-A94B-A8DF-0F61C1A0EF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7C514B-CE5B-FE4B-9A35-FC1DB47A2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BD5D40-F8EF-E64A-81C6-08BE2C8DF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8181CB-1E6C-5E4C-872A-2024039A9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31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0F85-B5EC-8243-B821-77A85E08C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D5F748-4679-EA41-B008-49F6B1EC4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B80080-3A98-DE4A-9F9B-F673A9F61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18609B-834A-F141-9CE9-1C8E30BFB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1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164904-EFF8-984F-B733-52B6D6175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847695-1C2A-9A41-A2C6-EF8CD9072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02F2E-B194-8F40-BA73-29BE3D02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99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B304A-C5B6-FB49-96E5-FAA26FEB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57D88-4F3B-924C-9DF0-21627776D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CCCA3-3829-0A41-B225-07FD8C905D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A8F10-43F6-8D41-A9E4-455B5941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B2B8BE-1A31-2E4D-A234-041798C35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44F7E-D57C-E94C-B9B1-09DC5CF93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51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2D775-9720-F440-9D80-D32523C9B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EE9E79-2115-1A48-89F1-201E4BA492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29BEF-07A4-3241-B37A-B5D78DB9C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9C3D1-1438-A84E-BBFD-E85E4966A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6FA1C2-A668-B747-9DD0-646AEA8A7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18C83-09E7-CC4B-85B3-C25B907D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65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9C7BF6-04D2-CD4F-93B8-B530AB81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E4201-C8B8-5049-88A0-8F6E0DF42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E3F3F-14AD-F346-917C-44EDADC219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26F57-5C4D-B74F-B668-1622E98B73F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C8D61-B2D8-6C4F-99D4-D9D1136893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69036-6DEA-544F-B990-AA9D85132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90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3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53.tif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tiff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tif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6.tiff"/><Relationship Id="rId4" Type="http://schemas.openxmlformats.org/officeDocument/2006/relationships/image" Target="../media/image3.tif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65.png"/><Relationship Id="rId4" Type="http://schemas.openxmlformats.org/officeDocument/2006/relationships/image" Target="../media/image75.jpe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7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6.tiff"/><Relationship Id="rId4" Type="http://schemas.openxmlformats.org/officeDocument/2006/relationships/image" Target="../media/image3.tif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iff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iff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image" Target="../media/image2.tiff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6.tiff"/><Relationship Id="rId4" Type="http://schemas.openxmlformats.org/officeDocument/2006/relationships/image" Target="../media/image4.tiff"/><Relationship Id="rId9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7" Type="http://schemas.openxmlformats.org/officeDocument/2006/relationships/image" Target="../media/image93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tiff"/><Relationship Id="rId5" Type="http://schemas.openxmlformats.org/officeDocument/2006/relationships/image" Target="../media/image91.png"/><Relationship Id="rId4" Type="http://schemas.openxmlformats.org/officeDocument/2006/relationships/image" Target="../media/image90.jpe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jpe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jpeg"/><Relationship Id="rId7" Type="http://schemas.openxmlformats.org/officeDocument/2006/relationships/image" Target="../media/image102.pn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76.png"/><Relationship Id="rId5" Type="http://schemas.openxmlformats.org/officeDocument/2006/relationships/image" Target="../media/image100.jpeg"/><Relationship Id="rId10" Type="http://schemas.openxmlformats.org/officeDocument/2006/relationships/image" Target="../media/image105.png"/><Relationship Id="rId4" Type="http://schemas.openxmlformats.org/officeDocument/2006/relationships/image" Target="../media/image99.jpeg"/><Relationship Id="rId9" Type="http://schemas.openxmlformats.org/officeDocument/2006/relationships/image" Target="../media/image104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8342D2-FDA5-0346-906C-49FA600395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A441E5-3D55-F040-90AD-D008C8367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5068"/>
            <a:ext cx="9144000" cy="2387600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sz="8900" b="1" dirty="0"/>
              <a:t>Plants aren’t dumb</a:t>
            </a:r>
            <a:br>
              <a:rPr lang="en-US" dirty="0"/>
            </a:br>
            <a:r>
              <a:rPr lang="en-US" sz="4400" dirty="0">
                <a:solidFill>
                  <a:srgbClr val="011893"/>
                </a:solidFill>
              </a:rPr>
              <a:t>Using optimality theory to understand big questions in plant ecophysiology</a:t>
            </a:r>
            <a:endParaRPr lang="en-US" dirty="0">
              <a:solidFill>
                <a:srgbClr val="011893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E65786-8F48-8941-8659-88E4122EC0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1620" y="3820006"/>
            <a:ext cx="6108758" cy="2236237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4400" b="1" dirty="0"/>
              <a:t>Nick Smith</a:t>
            </a:r>
          </a:p>
          <a:p>
            <a:r>
              <a:rPr lang="en-US" dirty="0">
                <a:solidFill>
                  <a:srgbClr val="011893"/>
                </a:solidFill>
              </a:rPr>
              <a:t>Department of Biological Sciences</a:t>
            </a:r>
          </a:p>
          <a:p>
            <a:r>
              <a:rPr lang="en-US" dirty="0">
                <a:solidFill>
                  <a:srgbClr val="011893"/>
                </a:solidFill>
              </a:rPr>
              <a:t>Texas Tech University</a:t>
            </a:r>
          </a:p>
          <a:p>
            <a:r>
              <a:rPr lang="en-US" dirty="0" err="1">
                <a:solidFill>
                  <a:srgbClr val="011893"/>
                </a:solidFill>
              </a:rPr>
              <a:t>nick.smith@ttu.edu</a:t>
            </a:r>
            <a:endParaRPr lang="en-US" dirty="0">
              <a:solidFill>
                <a:srgbClr val="0118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087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other words: plants provide </a:t>
            </a:r>
            <a:r>
              <a:rPr lang="en-US" dirty="0">
                <a:solidFill>
                  <a:srgbClr val="7030A0"/>
                </a:solidFill>
              </a:rPr>
              <a:t>ecosystem services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434B9F-F5C0-5E45-BA74-A7D9BCC55EF2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EFEDD1-E890-E043-9847-D15D5515D4C9}"/>
              </a:ext>
            </a:extLst>
          </p:cNvPr>
          <p:cNvSpPr/>
          <p:nvPr/>
        </p:nvSpPr>
        <p:spPr>
          <a:xfrm rot="14148550">
            <a:off x="6158255" y="4991360"/>
            <a:ext cx="1048870" cy="3690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45EEBB-BDD2-EA4C-9FA4-51A1F1D11469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342E65-2115-864A-81B8-1935FE51E0B1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502615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Including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3145485">
            <a:off x="4599357" y="3095877"/>
            <a:ext cx="1048870" cy="4788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4148550">
            <a:off x="6158255" y="4991360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0D2903-F581-FD48-B475-D767ADD11F27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4E4A2-8281-144B-BE06-8A0E9899A5BC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E24008-74E0-E14D-BDFA-5283AC13ECE0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0C568-8195-E144-BAF2-85D85A6313D9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271204-EA34-E541-86A4-7396945F1ACB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1170150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3145485">
            <a:off x="4599357" y="3095877"/>
            <a:ext cx="1048870" cy="4788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4148550">
            <a:off x="6158255" y="4991360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0D2903-F581-FD48-B475-D767ADD11F27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4E4A2-8281-144B-BE06-8A0E9899A5BC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E24008-74E0-E14D-BDFA-5283AC13ECE0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0C568-8195-E144-BAF2-85D85A6313D9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89A438-2E4C-5345-A0E1-A0F7980D3C1D}"/>
              </a:ext>
            </a:extLst>
          </p:cNvPr>
          <p:cNvCxnSpPr>
            <a:stCxn id="8" idx="1"/>
            <a:endCxn id="9" idx="3"/>
          </p:cNvCxnSpPr>
          <p:nvPr/>
        </p:nvCxnSpPr>
        <p:spPr>
          <a:xfrm>
            <a:off x="5530827" y="3666009"/>
            <a:ext cx="857156" cy="10760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D44C96-A534-F44C-A3AD-271BC110F10C}"/>
              </a:ext>
            </a:extLst>
          </p:cNvPr>
          <p:cNvCxnSpPr>
            <a:cxnSpLocks/>
            <a:stCxn id="8" idx="1"/>
            <a:endCxn id="7" idx="1"/>
          </p:cNvCxnSpPr>
          <p:nvPr/>
        </p:nvCxnSpPr>
        <p:spPr>
          <a:xfrm>
            <a:off x="5530827" y="3666009"/>
            <a:ext cx="1273386" cy="4654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FADB02-51C1-C44B-A283-4F6509F9D17C}"/>
              </a:ext>
            </a:extLst>
          </p:cNvPr>
          <p:cNvCxnSpPr>
            <a:cxnSpLocks/>
            <a:stCxn id="8" idx="1"/>
            <a:endCxn id="10" idx="1"/>
          </p:cNvCxnSpPr>
          <p:nvPr/>
        </p:nvCxnSpPr>
        <p:spPr>
          <a:xfrm>
            <a:off x="5530827" y="3666009"/>
            <a:ext cx="1075533" cy="1527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5C6940B-CB3C-8247-A6DA-C36A268C47DA}"/>
              </a:ext>
            </a:extLst>
          </p:cNvPr>
          <p:cNvCxnSpPr>
            <a:cxnSpLocks/>
            <a:stCxn id="8" idx="1"/>
            <a:endCxn id="11" idx="1"/>
          </p:cNvCxnSpPr>
          <p:nvPr/>
        </p:nvCxnSpPr>
        <p:spPr>
          <a:xfrm flipV="1">
            <a:off x="5530827" y="3408771"/>
            <a:ext cx="576908" cy="2572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provides the foundation for other services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B772DE-59DE-E040-8F43-0AE04433E028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4085658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Photosynthesis is a dynamic process that is likely to be impacted by global change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4C0E004-6C84-1F46-A0D7-0B991F2D5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765" y="2735828"/>
            <a:ext cx="6672469" cy="37528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40A57B8-B182-5E4C-9CCD-7303F7E2101B}"/>
              </a:ext>
            </a:extLst>
          </p:cNvPr>
          <p:cNvSpPr txBox="1"/>
          <p:nvPr/>
        </p:nvSpPr>
        <p:spPr>
          <a:xfrm>
            <a:off x="10681139" y="6488668"/>
            <a:ext cx="1470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MODIS, NASA</a:t>
            </a:r>
          </a:p>
        </p:txBody>
      </p:sp>
    </p:spTree>
    <p:extLst>
      <p:ext uri="{BB962C8B-B14F-4D97-AF65-F5344CB8AC3E}">
        <p14:creationId xmlns:p14="http://schemas.microsoft.com/office/powerpoint/2010/main" val="2624163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lab examines </a:t>
            </a:r>
            <a:r>
              <a:rPr lang="en-US" dirty="0">
                <a:solidFill>
                  <a:srgbClr val="FF0000"/>
                </a:solidFill>
              </a:rPr>
              <a:t>photosynthesis</a:t>
            </a:r>
            <a:r>
              <a:rPr lang="en-US" dirty="0"/>
              <a:t> as a regulator of global change impacts on ecosystem services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B3127F-2BBF-B041-9617-FC8A7E98E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724" y="2297430"/>
            <a:ext cx="7382552" cy="373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41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</p:spTree>
    <p:extLst>
      <p:ext uri="{BB962C8B-B14F-4D97-AF65-F5344CB8AC3E}">
        <p14:creationId xmlns:p14="http://schemas.microsoft.com/office/powerpoint/2010/main" val="3495243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FB43E-FC3C-9E4D-8660-2A820841C8EF}"/>
              </a:ext>
            </a:extLst>
          </p:cNvPr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604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9643" y="2248930"/>
            <a:ext cx="531341" cy="3015048"/>
          </a:xfrm>
          <a:prstGeom prst="rect">
            <a:avLst/>
          </a:prstGeom>
          <a:noFill/>
          <a:ln w="762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8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016" y="2076040"/>
            <a:ext cx="270420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Photosynthesis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90984" y="2445372"/>
            <a:ext cx="1223319" cy="0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176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9643" y="2248930"/>
            <a:ext cx="531341" cy="3015048"/>
          </a:xfrm>
          <a:prstGeom prst="rect">
            <a:avLst/>
          </a:prstGeom>
          <a:noFill/>
          <a:ln w="762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8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016" y="2076040"/>
            <a:ext cx="270420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Photosynthesis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90984" y="2445372"/>
            <a:ext cx="1223319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269B47E-5C70-8545-A6FE-09DEF6B6E0D6}"/>
              </a:ext>
            </a:extLst>
          </p:cNvPr>
          <p:cNvSpPr txBox="1"/>
          <p:nvPr/>
        </p:nvSpPr>
        <p:spPr>
          <a:xfrm>
            <a:off x="9087694" y="3064222"/>
            <a:ext cx="24202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 small percentage change in photosynthesis can have large consequences for climate</a:t>
            </a:r>
          </a:p>
        </p:txBody>
      </p:sp>
    </p:spTree>
    <p:extLst>
      <p:ext uri="{BB962C8B-B14F-4D97-AF65-F5344CB8AC3E}">
        <p14:creationId xmlns:p14="http://schemas.microsoft.com/office/powerpoint/2010/main" val="1191965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</p:spTree>
    <p:extLst>
      <p:ext uri="{BB962C8B-B14F-4D97-AF65-F5344CB8AC3E}">
        <p14:creationId xmlns:p14="http://schemas.microsoft.com/office/powerpoint/2010/main" val="3589894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</p:spTree>
    <p:extLst>
      <p:ext uri="{BB962C8B-B14F-4D97-AF65-F5344CB8AC3E}">
        <p14:creationId xmlns:p14="http://schemas.microsoft.com/office/powerpoint/2010/main" val="682515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A7700-EC31-6143-A6FE-37B76A637943}"/>
              </a:ext>
            </a:extLst>
          </p:cNvPr>
          <p:cNvSpPr txBox="1"/>
          <p:nvPr/>
        </p:nvSpPr>
        <p:spPr>
          <a:xfrm>
            <a:off x="6927376" y="3400791"/>
            <a:ext cx="491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Future model uncertainty (14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 &gt; current fossil fuel emissions (9.5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</p:spTree>
    <p:extLst>
      <p:ext uri="{BB962C8B-B14F-4D97-AF65-F5344CB8AC3E}">
        <p14:creationId xmlns:p14="http://schemas.microsoft.com/office/powerpoint/2010/main" val="4108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uncertainty is driven by uncertainty in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0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736B1E-690F-5C42-8249-AC8C57871C5E}"/>
              </a:ext>
            </a:extLst>
          </p:cNvPr>
          <p:cNvSpPr txBox="1"/>
          <p:nvPr/>
        </p:nvSpPr>
        <p:spPr>
          <a:xfrm>
            <a:off x="9927254" y="6488668"/>
            <a:ext cx="226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Keenan et al. (in prep)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BDC337-579E-254E-8F45-C97C36F3D3E2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612"/>
          <a:stretch/>
        </p:blipFill>
        <p:spPr>
          <a:xfrm>
            <a:off x="7297003" y="1470200"/>
            <a:ext cx="4543567" cy="450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67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Why the uncertainty?</a:t>
            </a:r>
            <a:r>
              <a:rPr lang="en-US" dirty="0"/>
              <a:t> Theoretical models for photosynthesis exist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280BF7-E2D7-C446-A4CC-1F206A956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64" y="1840814"/>
            <a:ext cx="9926472" cy="4298241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5846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produce short term responses that match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60020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69"/>
          <a:stretch/>
        </p:blipFill>
        <p:spPr>
          <a:xfrm>
            <a:off x="4695568" y="2060020"/>
            <a:ext cx="3686432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69"/>
          <a:stretch/>
        </p:blipFill>
        <p:spPr>
          <a:xfrm>
            <a:off x="8505568" y="2060020"/>
            <a:ext cx="368643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77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Why the uncertainty?</a:t>
            </a:r>
            <a:r>
              <a:rPr lang="en-US" dirty="0"/>
              <a:t> Long-term responses differ from short-term responses due to </a:t>
            </a:r>
            <a:r>
              <a:rPr lang="en-US" u="sng" dirty="0">
                <a:solidFill>
                  <a:srgbClr val="011893"/>
                </a:solidFill>
              </a:rPr>
              <a:t>acclimation</a:t>
            </a:r>
          </a:p>
        </p:txBody>
      </p:sp>
    </p:spTree>
    <p:extLst>
      <p:ext uri="{BB962C8B-B14F-4D97-AF65-F5344CB8AC3E}">
        <p14:creationId xmlns:p14="http://schemas.microsoft.com/office/powerpoint/2010/main" val="2583283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&quot;No&quot; Symbol 8">
            <a:extLst>
              <a:ext uri="{FF2B5EF4-FFF2-40B4-BE49-F238E27FC236}">
                <a16:creationId xmlns:a16="http://schemas.microsoft.com/office/drawing/2014/main" id="{D91D5FE1-E1E6-1545-BC06-1AD5F7A2F559}"/>
              </a:ext>
            </a:extLst>
          </p:cNvPr>
          <p:cNvSpPr/>
          <p:nvPr/>
        </p:nvSpPr>
        <p:spPr>
          <a:xfrm>
            <a:off x="4026161" y="2113005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D685B-7D73-F046-A16E-D465519A4E7D}"/>
              </a:ext>
            </a:extLst>
          </p:cNvPr>
          <p:cNvSpPr txBox="1"/>
          <p:nvPr/>
        </p:nvSpPr>
        <p:spPr>
          <a:xfrm>
            <a:off x="4340909" y="3550905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</p:spTree>
    <p:extLst>
      <p:ext uri="{BB962C8B-B14F-4D97-AF65-F5344CB8AC3E}">
        <p14:creationId xmlns:p14="http://schemas.microsoft.com/office/powerpoint/2010/main" val="3727541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3012" y="1477810"/>
            <a:ext cx="361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9051"/>
                </a:solidFill>
              </a:rPr>
              <a:t>Acclimated to high light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4271" y="1477810"/>
            <a:ext cx="351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9051"/>
                </a:solidFill>
              </a:rPr>
              <a:t>Acclimated to low light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55" y="1739420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611" y="173942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65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Acclimation is ubiquitous and well known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6233" y="2829687"/>
            <a:ext cx="4469984" cy="2591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1671" y="2829687"/>
            <a:ext cx="3617259" cy="2401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905" y="2829687"/>
            <a:ext cx="3752328" cy="23010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905" y="2354520"/>
            <a:ext cx="250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CO</a:t>
            </a:r>
            <a:r>
              <a:rPr lang="en-US" sz="2400" baseline="-25000" dirty="0">
                <a:solidFill>
                  <a:srgbClr val="011893"/>
                </a:solidFill>
              </a:rPr>
              <a:t>2</a:t>
            </a:r>
            <a:r>
              <a:rPr lang="en-US" sz="2400" dirty="0">
                <a:solidFill>
                  <a:srgbClr val="011893"/>
                </a:solidFill>
              </a:rPr>
              <a:t>: </a:t>
            </a:r>
            <a:r>
              <a:rPr lang="en-US" sz="2400" dirty="0" err="1"/>
              <a:t>Bazzaz</a:t>
            </a:r>
            <a:r>
              <a:rPr lang="en-US" sz="2400" dirty="0"/>
              <a:t> (1990)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2164" y="2354519"/>
            <a:ext cx="3114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Light: </a:t>
            </a:r>
            <a:r>
              <a:rPr lang="en-US" sz="2400" dirty="0"/>
              <a:t>Boardman (1977)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26217" y="2013421"/>
            <a:ext cx="3595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Temperature: </a:t>
            </a:r>
            <a:r>
              <a:rPr lang="en-US" sz="2400" dirty="0"/>
              <a:t>Berry &amp; </a:t>
            </a:r>
            <a:r>
              <a:rPr lang="en-US" sz="2400" dirty="0" err="1"/>
              <a:t>Björkman</a:t>
            </a:r>
            <a:r>
              <a:rPr lang="en-US" sz="2400" dirty="0"/>
              <a:t> (1980)</a:t>
            </a:r>
          </a:p>
        </p:txBody>
      </p:sp>
    </p:spTree>
    <p:extLst>
      <p:ext uri="{BB962C8B-B14F-4D97-AF65-F5344CB8AC3E}">
        <p14:creationId xmlns:p14="http://schemas.microsoft.com/office/powerpoint/2010/main" val="761040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can impact carbon cycling and climate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4194B-748E-4A43-BC8A-5938EB896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9894"/>
            <a:ext cx="4684929" cy="4283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8C170E-0E82-DE48-8809-BD89FA368F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97" t="49131" r="49328" b="2402"/>
          <a:stretch/>
        </p:blipFill>
        <p:spPr>
          <a:xfrm>
            <a:off x="5959803" y="1909894"/>
            <a:ext cx="5965367" cy="36094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CAEF0E-C957-D244-841C-EF9E082C232C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C5678-E5FD-4C4E-98B0-C48719C5FA09}"/>
              </a:ext>
            </a:extLst>
          </p:cNvPr>
          <p:cNvSpPr txBox="1"/>
          <p:nvPr/>
        </p:nvSpPr>
        <p:spPr>
          <a:xfrm>
            <a:off x="0" y="6488668"/>
            <a:ext cx="41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Nature Climate Change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7DA35-D2FC-B745-97C2-A48394B37C2B}"/>
              </a:ext>
            </a:extLst>
          </p:cNvPr>
          <p:cNvSpPr txBox="1"/>
          <p:nvPr/>
        </p:nvSpPr>
        <p:spPr>
          <a:xfrm>
            <a:off x="1336029" y="1653594"/>
            <a:ext cx="4405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Acclimation increase future C storage by ~6%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473B-A354-F543-A9AE-A2F684F7C008}"/>
              </a:ext>
            </a:extLst>
          </p:cNvPr>
          <p:cNvSpPr txBox="1"/>
          <p:nvPr/>
        </p:nvSpPr>
        <p:spPr>
          <a:xfrm>
            <a:off x="6357111" y="1653594"/>
            <a:ext cx="449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Acclimation alters future temperature by &gt;1°C</a:t>
            </a:r>
          </a:p>
        </p:txBody>
      </p:sp>
    </p:spTree>
    <p:extLst>
      <p:ext uri="{BB962C8B-B14F-4D97-AF65-F5344CB8AC3E}">
        <p14:creationId xmlns:p14="http://schemas.microsoft.com/office/powerpoint/2010/main" val="24564029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FC7D-571A-634C-830D-66C5FD1C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Unfortunately,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no theoretical model for photosynthetic acclimation exists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02CA9-2516-1F4B-AFD5-DFA661CF2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42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772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641E989-8C69-5345-AA7C-C1A7FCE01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393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Unreliable future predictions (overparameterization, tuning)</a:t>
            </a:r>
          </a:p>
          <a:p>
            <a:pPr lvl="1"/>
            <a:r>
              <a:rPr lang="en-US" dirty="0">
                <a:solidFill>
                  <a:srgbClr val="011893"/>
                </a:solidFill>
              </a:rPr>
              <a:t>Reliance on statistical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A8664F-15CC-AA4A-B0E2-B2BD9DC1335E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99290-F26F-2C44-A943-EF3627D2C46B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D9EA17-AABD-8649-B0B9-58859FDCDE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45BE5-2658-7E48-8EFD-DF92A09E1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67ADE2-9D5E-2D4B-ABBD-878302365D94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3B8458-EB92-4942-832B-88247BC90F0A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54205F-1075-7A44-8DD4-9E2B45049AEB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F2C558-C5AD-514C-8C76-DE8AA778B36C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CA409D-323B-6948-A5AB-887D3643AE55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23072144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Inability to test mechanisms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764E43-5E77-EA4A-B700-878FA5F885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4D93E5-3B7D-594B-824D-62633E8F4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23CE28-825B-D847-8808-8502222A4ECB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705CD8-5E92-D740-A6B7-8522DDAB0946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C1289-360F-DC43-B90A-1A02F38D4666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AB7F-5EF2-B946-9738-80719793BB48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3A932-9B77-4D47-81A4-6DC7EBA96BE2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F478AF-4884-8541-A7A6-59C1DBB91311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0F9873-F7EF-8444-8A24-E3DBBE5BA746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240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938B-F270-6149-BEB8-EF3C1BDA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5" y="851305"/>
            <a:ext cx="10515600" cy="3179929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So, we developed a mechanistic model of photosynthetic acclimation 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Based on </a:t>
            </a:r>
            <a:r>
              <a:rPr lang="en-US" sz="4800" b="1" dirty="0">
                <a:solidFill>
                  <a:srgbClr val="011893"/>
                </a:solidFill>
              </a:rPr>
              <a:t>optimization</a:t>
            </a:r>
            <a:r>
              <a:rPr lang="en-US" sz="4800" dirty="0"/>
              <a:t> and the </a:t>
            </a:r>
            <a:r>
              <a:rPr lang="en-US" sz="4800" b="1" dirty="0">
                <a:solidFill>
                  <a:srgbClr val="011893"/>
                </a:solidFill>
              </a:rPr>
              <a:t>first principles</a:t>
            </a:r>
            <a:r>
              <a:rPr lang="en-US" sz="4800" dirty="0">
                <a:solidFill>
                  <a:srgbClr val="011893"/>
                </a:solidFill>
              </a:rPr>
              <a:t> </a:t>
            </a:r>
            <a:r>
              <a:rPr lang="en-US" sz="4800" dirty="0"/>
              <a:t>of plant physiological theory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6D83E8F-D068-D74D-A64F-CE2D3C3EC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174" y="4517414"/>
            <a:ext cx="6807476" cy="23074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A08AC9-0BBD-974A-A98E-4AEAA18B9D30}"/>
              </a:ext>
            </a:extLst>
          </p:cNvPr>
          <p:cNvSpPr txBox="1"/>
          <p:nvPr/>
        </p:nvSpPr>
        <p:spPr>
          <a:xfrm>
            <a:off x="10025638" y="6455539"/>
            <a:ext cx="216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Harrison et al. (2021)</a:t>
            </a:r>
          </a:p>
        </p:txBody>
      </p:sp>
    </p:spTree>
    <p:extLst>
      <p:ext uri="{BB962C8B-B14F-4D97-AF65-F5344CB8AC3E}">
        <p14:creationId xmlns:p14="http://schemas.microsoft.com/office/powerpoint/2010/main" val="3561554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Optimization: Least cost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11893"/>
                </a:solidFill>
              </a:rPr>
              <a:t>Optimally, plants will maintain fastest rate of photosynthesis at the lowest summed resource cost (water and nutrient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65BA7-F5D6-064C-953B-C92F6780C88A}"/>
              </a:ext>
            </a:extLst>
          </p:cNvPr>
          <p:cNvSpPr txBox="1"/>
          <p:nvPr/>
        </p:nvSpPr>
        <p:spPr>
          <a:xfrm>
            <a:off x="10189977" y="6488668"/>
            <a:ext cx="200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 et al. (2003)</a:t>
            </a:r>
          </a:p>
        </p:txBody>
      </p:sp>
    </p:spTree>
    <p:extLst>
      <p:ext uri="{BB962C8B-B14F-4D97-AF65-F5344CB8AC3E}">
        <p14:creationId xmlns:p14="http://schemas.microsoft.com/office/powerpoint/2010/main" val="9739161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/>
              <a:t>				     photosynthetic biochemistry}</a:t>
            </a:r>
          </a:p>
        </p:txBody>
      </p:sp>
    </p:spTree>
    <p:extLst>
      <p:ext uri="{BB962C8B-B14F-4D97-AF65-F5344CB8AC3E}">
        <p14:creationId xmlns:p14="http://schemas.microsoft.com/office/powerpoint/2010/main" val="395179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/>
              <a:t>				     photosynthetic biochemistry}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7D5916-9327-164F-A769-DD7ACCA9CB58}"/>
              </a:ext>
            </a:extLst>
          </p:cNvPr>
          <p:cNvSpPr txBox="1"/>
          <p:nvPr/>
        </p:nvSpPr>
        <p:spPr>
          <a:xfrm>
            <a:off x="4981432" y="4899546"/>
            <a:ext cx="5204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Must predict optimal rates of both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29D990-7457-7948-BF4F-9CA6FD18A1BB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7574507" y="3875852"/>
            <a:ext cx="9112" cy="1023694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4779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</a:t>
            </a:r>
            <a:r>
              <a:rPr lang="en-US" sz="4400" b="1" dirty="0">
                <a:solidFill>
                  <a:srgbClr val="011893"/>
                </a:solidFill>
              </a:rPr>
              <a:t>stomatal conductance</a:t>
            </a:r>
            <a:r>
              <a:rPr lang="en-US" sz="4400" dirty="0"/>
              <a:t>, </a:t>
            </a:r>
          </a:p>
          <a:p>
            <a:r>
              <a:rPr lang="en-US" sz="4400" dirty="0"/>
              <a:t>				     photosynthetic biochemistry}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A4375F-2ECA-8146-978F-2F5F16D62528}"/>
              </a:ext>
            </a:extLst>
          </p:cNvPr>
          <p:cNvSpPr txBox="1"/>
          <p:nvPr/>
        </p:nvSpPr>
        <p:spPr>
          <a:xfrm>
            <a:off x="6477288" y="6488668"/>
            <a:ext cx="581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Prentice et al. (2014); Wang et al. (2017); Smith et al. (2019)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058D38-2D2D-B74C-942F-29C2FE73E67B}"/>
              </a:ext>
            </a:extLst>
          </p:cNvPr>
          <p:cNvSpPr txBox="1"/>
          <p:nvPr/>
        </p:nvSpPr>
        <p:spPr>
          <a:xfrm>
            <a:off x="1830504" y="5052944"/>
            <a:ext cx="8530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[TALK TO ME LATER ABOUT THIS IF YOU ARE INTERESTED]</a:t>
            </a:r>
          </a:p>
        </p:txBody>
      </p:sp>
    </p:spTree>
    <p:extLst>
      <p:ext uri="{BB962C8B-B14F-4D97-AF65-F5344CB8AC3E}">
        <p14:creationId xmlns:p14="http://schemas.microsoft.com/office/powerpoint/2010/main" val="4605773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4027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</a:t>
            </a:r>
            <a:r>
              <a:rPr lang="en-US" sz="4400" b="1" dirty="0">
                <a:solidFill>
                  <a:srgbClr val="011893"/>
                </a:solidFill>
              </a:rPr>
              <a:t>photosynthetic biochemistry</a:t>
            </a:r>
            <a:r>
              <a:rPr lang="en-US" sz="4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053283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4D7D-296E-504A-9E08-6C58B1D8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Biochemistry optimization</a:t>
            </a:r>
            <a:endParaRPr lang="en-US" dirty="0">
              <a:solidFill>
                <a:srgbClr val="01189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331929-7092-0D44-A5DD-0B3654A915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171" y="2441750"/>
            <a:ext cx="4194738" cy="3750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5B2DB-D564-9C45-9909-9712E8154E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73668"/>
            <a:ext cx="1699146" cy="1699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4F37B2-0740-B84B-8E1B-83A175DB99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2536" y="2060020"/>
            <a:ext cx="1712794" cy="17127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910AF9-10A3-9749-BE99-6535A44D5CE2}"/>
              </a:ext>
            </a:extLst>
          </p:cNvPr>
          <p:cNvSpPr txBox="1"/>
          <p:nvPr/>
        </p:nvSpPr>
        <p:spPr>
          <a:xfrm>
            <a:off x="7294326" y="2441750"/>
            <a:ext cx="37467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Plant biochemistry setup will aim for equal limitation by all factors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61E9D-5D9F-E246-8801-5B9ADCECEB25}"/>
              </a:ext>
            </a:extLst>
          </p:cNvPr>
          <p:cNvSpPr txBox="1"/>
          <p:nvPr/>
        </p:nvSpPr>
        <p:spPr>
          <a:xfrm>
            <a:off x="2690191" y="6312385"/>
            <a:ext cx="6021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[TALK TO ME LATER ABOUT THE MATHS]</a:t>
            </a:r>
          </a:p>
        </p:txBody>
      </p:sp>
    </p:spTree>
    <p:extLst>
      <p:ext uri="{BB962C8B-B14F-4D97-AF65-F5344CB8AC3E}">
        <p14:creationId xmlns:p14="http://schemas.microsoft.com/office/powerpoint/2010/main" val="1551383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9614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15269-8B2C-B845-B4E6-10EDE8B61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Biochemistry trait</a:t>
            </a:r>
            <a:br>
              <a:rPr lang="en-US" dirty="0"/>
            </a:br>
            <a:r>
              <a:rPr lang="en-US" dirty="0"/>
              <a:t>The maximum rate of Rubisco carboxylation (</a:t>
            </a:r>
            <a:r>
              <a:rPr lang="en-US" i="1" dirty="0" err="1">
                <a:solidFill>
                  <a:srgbClr val="011893"/>
                </a:solidFill>
              </a:rPr>
              <a:t>V</a:t>
            </a:r>
            <a:r>
              <a:rPr lang="en-US" baseline="-25000" dirty="0" err="1">
                <a:solidFill>
                  <a:srgbClr val="011893"/>
                </a:solidFill>
              </a:rPr>
              <a:t>cmax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302AC-BCAE-5743-98C7-B877F4D1D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767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light because of greater electron transport</a:t>
            </a:r>
            <a:endParaRPr lang="en-US" sz="3600" dirty="0">
              <a:solidFill>
                <a:srgbClr val="011893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136AD6-3EA3-8A4F-A6B5-745C8B4C2B92}"/>
              </a:ext>
            </a:extLst>
          </p:cNvPr>
          <p:cNvSpPr txBox="1"/>
          <p:nvPr/>
        </p:nvSpPr>
        <p:spPr>
          <a:xfrm>
            <a:off x="7804837" y="6488668"/>
            <a:ext cx="438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(2019); Smith and Keenan (2020)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9A7696-BB68-0144-BB52-D3C03FD0676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992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electron transport and photorespiration</a:t>
            </a:r>
            <a:endParaRPr lang="en-US" sz="3600" dirty="0">
              <a:solidFill>
                <a:srgbClr val="011893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CB8EEF-893F-8A43-A438-B6E42F70B0B7}"/>
              </a:ext>
            </a:extLst>
          </p:cNvPr>
          <p:cNvSpPr txBox="1"/>
          <p:nvPr/>
        </p:nvSpPr>
        <p:spPr>
          <a:xfrm>
            <a:off x="7804837" y="6488668"/>
            <a:ext cx="438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(2019); Smith and Keenan (2020)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683761-BAA1-0243-8062-791C68C9458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546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greater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leaf and less photorespiration</a:t>
            </a:r>
            <a:endParaRPr lang="en-US" sz="3600" baseline="-25000" dirty="0">
              <a:solidFill>
                <a:srgbClr val="01189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B0E1F4-CBC0-D747-BECE-14C58C766936}"/>
              </a:ext>
            </a:extLst>
          </p:cNvPr>
          <p:cNvSpPr txBox="1"/>
          <p:nvPr/>
        </p:nvSpPr>
        <p:spPr>
          <a:xfrm>
            <a:off x="7804837" y="6488668"/>
            <a:ext cx="438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(2019); Smith and Keenan (2020)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CD000D-7129-C04B-9A80-405EA919037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207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338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soil N limitation because Rubisco requires a lot of N</a:t>
            </a:r>
            <a:endParaRPr lang="en-US" sz="3600" dirty="0">
              <a:solidFill>
                <a:srgbClr val="011893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ED5116-E8D4-F043-A3E4-DE0B345320A0}"/>
              </a:ext>
            </a:extLst>
          </p:cNvPr>
          <p:cNvSpPr txBox="1"/>
          <p:nvPr/>
        </p:nvSpPr>
        <p:spPr>
          <a:xfrm>
            <a:off x="7804837" y="6488668"/>
            <a:ext cx="438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(2019); Smith and Keenan (2020)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43DA74-592A-834D-B8D0-3CAE888456F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04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11306" y="579639"/>
            <a:ext cx="10515600" cy="8720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can predict optimal traits in different environments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FF4907-D727-8F41-B448-D51133943C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398" y="2129421"/>
            <a:ext cx="8591415" cy="42183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975595-53A6-5645-AD53-242B868ED6E0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11B8A2-771B-DE48-B3AA-074713D6ED9A}"/>
              </a:ext>
            </a:extLst>
          </p:cNvPr>
          <p:cNvSpPr/>
          <p:nvPr/>
        </p:nvSpPr>
        <p:spPr>
          <a:xfrm>
            <a:off x="9742714" y="4724400"/>
            <a:ext cx="97972" cy="130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372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great, but now what?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626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use the theory as a null model to explore acclimation mechanisms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1353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tackle some big questions in plant ecophysiology!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538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B7B66-13B8-0142-A4AD-B6F96B198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1509B-9FA1-574D-9391-21FDE78FF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/>
              <a:t>Is photosynthesis </a:t>
            </a:r>
            <a:r>
              <a:rPr lang="en-US" sz="3600" dirty="0">
                <a:solidFill>
                  <a:srgbClr val="011893"/>
                </a:solidFill>
              </a:rPr>
              <a:t>optimized</a:t>
            </a:r>
            <a:r>
              <a:rPr lang="en-US" sz="3600" dirty="0"/>
              <a:t> to the environment?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How do plants acclimate to </a:t>
            </a:r>
            <a:r>
              <a:rPr lang="en-US" sz="3600" dirty="0">
                <a:solidFill>
                  <a:srgbClr val="011893"/>
                </a:solidFill>
              </a:rPr>
              <a:t>soil nitrogen</a:t>
            </a:r>
            <a:r>
              <a:rPr lang="en-US" sz="36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What does acclimation mean for </a:t>
            </a:r>
            <a:r>
              <a:rPr lang="en-US" sz="3600" dirty="0">
                <a:solidFill>
                  <a:srgbClr val="011893"/>
                </a:solidFill>
              </a:rPr>
              <a:t>future</a:t>
            </a:r>
            <a:r>
              <a:rPr lang="en-US" sz="3600" dirty="0"/>
              <a:t> terrestrial biogeochemical cycling?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When is </a:t>
            </a:r>
            <a:r>
              <a:rPr lang="en-US" sz="3600" dirty="0">
                <a:solidFill>
                  <a:srgbClr val="011893"/>
                </a:solidFill>
              </a:rPr>
              <a:t>C</a:t>
            </a:r>
            <a:r>
              <a:rPr lang="en-US" sz="3600" baseline="-25000" dirty="0">
                <a:solidFill>
                  <a:srgbClr val="011893"/>
                </a:solidFill>
              </a:rPr>
              <a:t>4</a:t>
            </a:r>
            <a:r>
              <a:rPr lang="en-US" sz="3600" dirty="0"/>
              <a:t> photosynthesis an advantage over C</a:t>
            </a:r>
            <a:r>
              <a:rPr lang="en-US" sz="3600" baseline="-25000" dirty="0"/>
              <a:t>3</a:t>
            </a:r>
            <a:r>
              <a:rPr lang="en-US" sz="3600" dirty="0"/>
              <a:t> photosynthesis?</a:t>
            </a:r>
          </a:p>
          <a:p>
            <a:pPr marL="514350" indent="-514350">
              <a:buFont typeface="+mj-lt"/>
              <a:buAutoNum type="arabicPeriod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39408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4103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</a:p>
        </p:txBody>
      </p:sp>
    </p:spTree>
    <p:extLst>
      <p:ext uri="{BB962C8B-B14F-4D97-AF65-F5344CB8AC3E}">
        <p14:creationId xmlns:p14="http://schemas.microsoft.com/office/powerpoint/2010/main" val="8182960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</a:t>
            </a:r>
            <a:r>
              <a:rPr lang="en-US" i="1" dirty="0" err="1"/>
              <a:t>V</a:t>
            </a:r>
            <a:r>
              <a:rPr lang="en-US" i="1" baseline="-25000" dirty="0" err="1"/>
              <a:t>cmax</a:t>
            </a:r>
            <a:r>
              <a:rPr lang="en-US" dirty="0"/>
              <a:t> dataset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" y="1349633"/>
            <a:ext cx="8028432" cy="48249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41450" y="4700138"/>
            <a:ext cx="3264163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3,697 measurements</a:t>
            </a:r>
          </a:p>
          <a:p>
            <a:r>
              <a:rPr lang="en-US" sz="2800" dirty="0"/>
              <a:t>202 sites</a:t>
            </a:r>
          </a:p>
          <a:p>
            <a:r>
              <a:rPr lang="en-US" sz="2800" dirty="0"/>
              <a:t>&gt; 600 genera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1762" y="827903"/>
            <a:ext cx="3958120" cy="5463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B37C3B-9678-244E-969A-9960D5B91BD9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6734561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517AF1-4E36-2C41-BF89-A11F2115C641}"/>
              </a:ext>
            </a:extLst>
          </p:cNvPr>
          <p:cNvSpPr/>
          <p:nvPr/>
        </p:nvSpPr>
        <p:spPr>
          <a:xfrm>
            <a:off x="2195846" y="734457"/>
            <a:ext cx="4079631" cy="4977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92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73C0D0-3246-974E-A73A-B59D8A91CE09}"/>
              </a:ext>
            </a:extLst>
          </p:cNvPr>
          <p:cNvSpPr txBox="1"/>
          <p:nvPr/>
        </p:nvSpPr>
        <p:spPr>
          <a:xfrm>
            <a:off x="7713785" y="2895600"/>
            <a:ext cx="3083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Optimal </a:t>
            </a:r>
            <a:r>
              <a:rPr lang="en-US" sz="3600" i="1" dirty="0" err="1">
                <a:solidFill>
                  <a:srgbClr val="FF0000"/>
                </a:solidFill>
              </a:rPr>
              <a:t>V</a:t>
            </a:r>
            <a:r>
              <a:rPr lang="en-US" sz="3600" baseline="-25000" dirty="0" err="1">
                <a:solidFill>
                  <a:srgbClr val="FF0000"/>
                </a:solidFill>
              </a:rPr>
              <a:t>cmax</a:t>
            </a:r>
            <a:r>
              <a:rPr lang="en-US" sz="3600" dirty="0">
                <a:solidFill>
                  <a:srgbClr val="FF0000"/>
                </a:solidFill>
              </a:rPr>
              <a:t> is similar to observed values</a:t>
            </a:r>
          </a:p>
        </p:txBody>
      </p:sp>
    </p:spTree>
    <p:extLst>
      <p:ext uri="{BB962C8B-B14F-4D97-AF65-F5344CB8AC3E}">
        <p14:creationId xmlns:p14="http://schemas.microsoft.com/office/powerpoint/2010/main" val="29818641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9552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YES! Photosynthesis acclimates spatially as expected from optimization</a:t>
            </a:r>
          </a:p>
        </p:txBody>
      </p:sp>
    </p:spTree>
    <p:extLst>
      <p:ext uri="{BB962C8B-B14F-4D97-AF65-F5344CB8AC3E}">
        <p14:creationId xmlns:p14="http://schemas.microsoft.com/office/powerpoint/2010/main" val="10295347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4B2AA-8F98-154B-89ED-CCE57CAD7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larger scale impacts of acclimation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76391E2D-6CE0-B14A-A8D6-347A71A92A1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60020"/>
            <a:ext cx="4065270" cy="4065270"/>
          </a:xfrm>
          <a:prstGeom prst="rect">
            <a:avLst/>
          </a:prstGeom>
        </p:spPr>
      </p:pic>
      <p:pic>
        <p:nvPicPr>
          <p:cNvPr id="2050" name="Picture 2" descr="Science at the Top - Rocky Mountain Biological Laboratory">
            <a:extLst>
              <a:ext uri="{FF2B5EF4-FFF2-40B4-BE49-F238E27FC236}">
                <a16:creationId xmlns:a16="http://schemas.microsoft.com/office/drawing/2014/main" id="{176A9604-80BE-2343-9464-277C3E734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5619" y="1873124"/>
            <a:ext cx="2425700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picture containing tree, outdoor, green, plant&#10;&#10;Description automatically generated">
            <a:extLst>
              <a:ext uri="{FF2B5EF4-FFF2-40B4-BE49-F238E27FC236}">
                <a16:creationId xmlns:a16="http://schemas.microsoft.com/office/drawing/2014/main" id="{1C39386A-0B69-3041-BB20-2F732A347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530" y="3486024"/>
            <a:ext cx="3316385" cy="2487288"/>
          </a:xfrm>
          <a:prstGeom prst="rect">
            <a:avLst/>
          </a:prstGeom>
        </p:spPr>
      </p:pic>
      <p:pic>
        <p:nvPicPr>
          <p:cNvPr id="15" name="Picture 14" descr="A picture containing mountain, sky, outdoor, grass&#10;&#10;Description automatically generated">
            <a:extLst>
              <a:ext uri="{FF2B5EF4-FFF2-40B4-BE49-F238E27FC236}">
                <a16:creationId xmlns:a16="http://schemas.microsoft.com/office/drawing/2014/main" id="{2106DF07-74C3-5B4F-B5A0-388C4CC970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0471" y="1763486"/>
            <a:ext cx="3316384" cy="2487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6BCE1A-91A4-064E-A563-443E134167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1319" y="3902951"/>
            <a:ext cx="3716450" cy="279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2690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How do plants acclimate to soil nitrogen?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569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94C6F-028D-2345-912C-5A1EF5B91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lab has examined soil nitrogen impacts in many contexts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10394-9BCB-EB42-AF91-0D4974C98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Observational gradient studies</a:t>
            </a:r>
          </a:p>
          <a:p>
            <a:pPr lvl="1"/>
            <a:r>
              <a:rPr lang="en-US" dirty="0" err="1"/>
              <a:t>Paillassa</a:t>
            </a:r>
            <a:r>
              <a:rPr lang="en-US" dirty="0"/>
              <a:t> et al. (2020), </a:t>
            </a:r>
            <a:r>
              <a:rPr lang="en-US" dirty="0" err="1"/>
              <a:t>Perkowski</a:t>
            </a:r>
            <a:r>
              <a:rPr lang="en-US" dirty="0"/>
              <a:t> and Smith (in prep)</a:t>
            </a:r>
          </a:p>
          <a:p>
            <a:r>
              <a:rPr lang="en-US" dirty="0"/>
              <a:t>Greenhouse soil manipulation studies</a:t>
            </a:r>
          </a:p>
          <a:p>
            <a:pPr lvl="1"/>
            <a:r>
              <a:rPr lang="en-US" dirty="0" err="1"/>
              <a:t>Perkowski</a:t>
            </a:r>
            <a:r>
              <a:rPr lang="en-US" dirty="0"/>
              <a:t> et al. (2021), Waring et al. (in review)</a:t>
            </a:r>
          </a:p>
          <a:p>
            <a:r>
              <a:rPr lang="en-US" dirty="0"/>
              <a:t>Field soil manipulation studies</a:t>
            </a:r>
          </a:p>
          <a:p>
            <a:pPr lvl="1"/>
            <a:r>
              <a:rPr lang="en-US" dirty="0" err="1"/>
              <a:t>Perkowski</a:t>
            </a:r>
            <a:r>
              <a:rPr lang="en-US" dirty="0"/>
              <a:t> et al. (in prep), Smith et al. (in prep)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9D9570-6DBA-C24F-802E-2F6EFDD0E0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4250" y="1144588"/>
            <a:ext cx="2399684" cy="23974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E56755-B5A4-174B-9169-44516769854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7062" y="4250155"/>
            <a:ext cx="1926808" cy="19268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11EB72-1693-7F42-A4B4-061C8D47860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8754" y="3010481"/>
            <a:ext cx="2010992" cy="18933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785BFD-43A4-EA4A-A46D-3FC71BE0653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2540" y="4756134"/>
            <a:ext cx="2521120" cy="189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619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14C75-7E33-9B4E-980C-BE130ED95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AD32A4-55FE-A244-9FE1-B856B68DA3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0205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>
            <a:normAutofit/>
          </a:bodyPr>
          <a:lstStyle/>
          <a:p>
            <a:r>
              <a:rPr lang="en-US" dirty="0"/>
              <a:t>Result 1: Growth increases with increasing soil 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96592-737F-F142-8655-E06E8D75D996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1899" y="1690688"/>
            <a:ext cx="5468202" cy="44511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B079BC-4DDB-2E43-8AA3-34AFF8160E54}"/>
              </a:ext>
            </a:extLst>
          </p:cNvPr>
          <p:cNvSpPr txBox="1"/>
          <p:nvPr/>
        </p:nvSpPr>
        <p:spPr>
          <a:xfrm>
            <a:off x="8177240" y="6488668"/>
            <a:ext cx="4015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Waring, </a:t>
            </a:r>
            <a:r>
              <a:rPr lang="en-US" dirty="0" err="1"/>
              <a:t>Perkowski</a:t>
            </a:r>
            <a:r>
              <a:rPr lang="en-US" dirty="0"/>
              <a:t>, and Smith (in review)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15F5F8-915D-B64D-BCB7-61A83D78F92C}"/>
              </a:ext>
            </a:extLst>
          </p:cNvPr>
          <p:cNvSpPr txBox="1"/>
          <p:nvPr/>
        </p:nvSpPr>
        <p:spPr>
          <a:xfrm>
            <a:off x="8911988" y="3766782"/>
            <a:ext cx="29888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*Consistent across all studies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E0F7AE-6403-C744-9FBD-BD4714973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93" y="4291379"/>
            <a:ext cx="2929719" cy="219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586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9855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/>
          <a:lstStyle/>
          <a:p>
            <a:r>
              <a:rPr lang="en-US" dirty="0"/>
              <a:t>Result 2: C cost to acquire N decreases with increasing soil 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99627C-BF47-3C46-B030-C5F83E2F7234}"/>
              </a:ext>
            </a:extLst>
          </p:cNvPr>
          <p:cNvSpPr txBox="1"/>
          <p:nvPr/>
        </p:nvSpPr>
        <p:spPr>
          <a:xfrm>
            <a:off x="9890280" y="6488668"/>
            <a:ext cx="2301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 et al. (2021)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860210-D2F6-004A-AC8C-127D0A8624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59170" y="1792401"/>
            <a:ext cx="4673660" cy="45945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2EECE5-6F3F-5047-8792-DC1550ED8F3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49918" y="1792401"/>
            <a:ext cx="1440362" cy="459455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4D7114-CB08-434B-8739-9BEB0AF29793}"/>
              </a:ext>
            </a:extLst>
          </p:cNvPr>
          <p:cNvSpPr/>
          <p:nvPr/>
        </p:nvSpPr>
        <p:spPr>
          <a:xfrm>
            <a:off x="5800299" y="1924334"/>
            <a:ext cx="1241946" cy="313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5F149-B9CD-9F4E-9CCC-4FCEE0E1E6E5}"/>
              </a:ext>
            </a:extLst>
          </p:cNvPr>
          <p:cNvSpPr txBox="1"/>
          <p:nvPr/>
        </p:nvSpPr>
        <p:spPr>
          <a:xfrm>
            <a:off x="9203140" y="4612944"/>
            <a:ext cx="29888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*Consistent across all studies at leaf and plant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BEE918-4542-8A48-AA15-8A132CD5A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93" y="4291379"/>
            <a:ext cx="2929719" cy="219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743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/>
          <a:lstStyle/>
          <a:p>
            <a:r>
              <a:rPr lang="en-US" dirty="0"/>
              <a:t>Result 2: C cost to acquire N decreases with increasing soil 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99627C-BF47-3C46-B030-C5F83E2F7234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4D7114-CB08-434B-8739-9BEB0AF29793}"/>
              </a:ext>
            </a:extLst>
          </p:cNvPr>
          <p:cNvSpPr/>
          <p:nvPr/>
        </p:nvSpPr>
        <p:spPr>
          <a:xfrm>
            <a:off x="5800299" y="1924334"/>
            <a:ext cx="1241946" cy="313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5F149-B9CD-9F4E-9CCC-4FCEE0E1E6E5}"/>
              </a:ext>
            </a:extLst>
          </p:cNvPr>
          <p:cNvSpPr txBox="1"/>
          <p:nvPr/>
        </p:nvSpPr>
        <p:spPr>
          <a:xfrm>
            <a:off x="9203140" y="4612944"/>
            <a:ext cx="29888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*Consistent across all studies at leaf and plant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22DB65-A72C-AF47-B801-426E53F7A8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9313" y="1924334"/>
            <a:ext cx="4743994" cy="465708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C562330-9289-DF40-9475-A43B27CEF400}"/>
              </a:ext>
            </a:extLst>
          </p:cNvPr>
          <p:cNvCxnSpPr/>
          <p:nvPr/>
        </p:nvCxnSpPr>
        <p:spPr>
          <a:xfrm>
            <a:off x="5076967" y="3411940"/>
            <a:ext cx="1787857" cy="1364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5DC8904-5C51-8A44-BD99-3BA53E15A4CA}"/>
              </a:ext>
            </a:extLst>
          </p:cNvPr>
          <p:cNvSpPr txBox="1"/>
          <p:nvPr/>
        </p:nvSpPr>
        <p:spPr>
          <a:xfrm>
            <a:off x="5095848" y="3948161"/>
            <a:ext cx="1836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8% reduction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A4C115-ADB6-0D43-A663-0066997E74C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195" y="5495138"/>
            <a:ext cx="2109027" cy="6327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63E414-F43D-014F-8665-01AC51ACC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036" y="3018407"/>
            <a:ext cx="2479343" cy="185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277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/>
          <a:lstStyle/>
          <a:p>
            <a:r>
              <a:rPr lang="en-US" dirty="0"/>
              <a:t>Result 3: Tissue N increases with increasing soil 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DF2FA4-3393-894E-8ADE-CDF253E8AED3}"/>
              </a:ext>
            </a:extLst>
          </p:cNvPr>
          <p:cNvSpPr/>
          <p:nvPr/>
        </p:nvSpPr>
        <p:spPr>
          <a:xfrm>
            <a:off x="2717071" y="1760169"/>
            <a:ext cx="561703" cy="254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B792-03B4-2E47-B666-9045375AB9AF}"/>
              </a:ext>
            </a:extLst>
          </p:cNvPr>
          <p:cNvSpPr/>
          <p:nvPr/>
        </p:nvSpPr>
        <p:spPr>
          <a:xfrm>
            <a:off x="2436219" y="1849152"/>
            <a:ext cx="842555" cy="498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1A01C-506B-734A-B669-10EACA660BFB}"/>
              </a:ext>
            </a:extLst>
          </p:cNvPr>
          <p:cNvSpPr txBox="1"/>
          <p:nvPr/>
        </p:nvSpPr>
        <p:spPr>
          <a:xfrm>
            <a:off x="9694521" y="6459637"/>
            <a:ext cx="249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 et al. (in prep)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157DBB-59D0-AB40-997D-D2F74D0B5521}"/>
              </a:ext>
            </a:extLst>
          </p:cNvPr>
          <p:cNvSpPr txBox="1"/>
          <p:nvPr/>
        </p:nvSpPr>
        <p:spPr>
          <a:xfrm>
            <a:off x="9034818" y="4735773"/>
            <a:ext cx="29888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*Consistent across all studies</a:t>
            </a:r>
          </a:p>
        </p:txBody>
      </p:sp>
      <p:pic>
        <p:nvPicPr>
          <p:cNvPr id="12" name="Picture 11" descr="Chart, diagram&#10;&#10;Description automatically generated">
            <a:extLst>
              <a:ext uri="{FF2B5EF4-FFF2-40B4-BE49-F238E27FC236}">
                <a16:creationId xmlns:a16="http://schemas.microsoft.com/office/drawing/2014/main" id="{F6D5FE07-3250-3A48-931A-250D0F04DD89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8587" y="2173359"/>
            <a:ext cx="6587774" cy="3344094"/>
          </a:xfrm>
          <a:prstGeom prst="rect">
            <a:avLst/>
          </a:prstGeom>
        </p:spPr>
      </p:pic>
      <p:pic>
        <p:nvPicPr>
          <p:cNvPr id="13" name="Picture 12" descr="Chart, diagram&#10;&#10;Description automatically generated">
            <a:extLst>
              <a:ext uri="{FF2B5EF4-FFF2-40B4-BE49-F238E27FC236}">
                <a16:creationId xmlns:a16="http://schemas.microsoft.com/office/drawing/2014/main" id="{3095E3E5-EFA2-2443-B663-2685A5E924FF}"/>
              </a:ext>
            </a:extLst>
          </p:cNvPr>
          <p:cNvPicPr/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2390" y="5598770"/>
            <a:ext cx="8000167" cy="558025"/>
          </a:xfrm>
          <a:prstGeom prst="rect">
            <a:avLst/>
          </a:prstGeom>
        </p:spPr>
      </p:pic>
      <p:pic>
        <p:nvPicPr>
          <p:cNvPr id="14" name="Picture 13" descr="Chart, diagram&#10;&#10;Description automatically generated">
            <a:extLst>
              <a:ext uri="{FF2B5EF4-FFF2-40B4-BE49-F238E27FC236}">
                <a16:creationId xmlns:a16="http://schemas.microsoft.com/office/drawing/2014/main" id="{BF8D9416-2F65-C74F-A202-E4CF9105691B}"/>
              </a:ext>
            </a:extLst>
          </p:cNvPr>
          <p:cNvPicPr/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6170" y="1993530"/>
            <a:ext cx="1790191" cy="33023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3925EE-1DB9-654B-8007-BDCAC9D1E7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67" y="4435298"/>
            <a:ext cx="2329152" cy="232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9739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>
            <a:normAutofit fontScale="90000"/>
          </a:bodyPr>
          <a:lstStyle/>
          <a:p>
            <a:r>
              <a:rPr lang="en-US" dirty="0"/>
              <a:t>Result 4: Relative leaf N allocation to photosynthesis decreases with increasing soil 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B314F0-0E6D-914C-A450-820CC10D0178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5686" y="2261956"/>
            <a:ext cx="6399545" cy="39341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6895FB-B391-A346-BAD9-B3E8BE8CB062}"/>
              </a:ext>
            </a:extLst>
          </p:cNvPr>
          <p:cNvSpPr txBox="1"/>
          <p:nvPr/>
        </p:nvSpPr>
        <p:spPr>
          <a:xfrm>
            <a:off x="8177240" y="6488668"/>
            <a:ext cx="4015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Waring, </a:t>
            </a:r>
            <a:r>
              <a:rPr lang="en-US" dirty="0" err="1"/>
              <a:t>Perkowski</a:t>
            </a:r>
            <a:r>
              <a:rPr lang="en-US" dirty="0"/>
              <a:t>, and Smith (in review)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07691-4C4B-624A-BFC1-689CD921ED86}"/>
              </a:ext>
            </a:extLst>
          </p:cNvPr>
          <p:cNvSpPr txBox="1"/>
          <p:nvPr/>
        </p:nvSpPr>
        <p:spPr>
          <a:xfrm>
            <a:off x="9021170" y="4380201"/>
            <a:ext cx="29888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*Consistent across multiple species, metrics, and growth conditions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2482FC-719D-1D4B-94B3-22B980537F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79477" y="4458399"/>
            <a:ext cx="2320308" cy="174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37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>
            <a:normAutofit/>
          </a:bodyPr>
          <a:lstStyle/>
          <a:p>
            <a:r>
              <a:rPr lang="en-US" dirty="0"/>
              <a:t>Result 5: Little to no change in per-leaf-area photosynthesis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6895FB-B391-A346-BAD9-B3E8BE8CB062}"/>
              </a:ext>
            </a:extLst>
          </p:cNvPr>
          <p:cNvSpPr txBox="1"/>
          <p:nvPr/>
        </p:nvSpPr>
        <p:spPr>
          <a:xfrm>
            <a:off x="8177240" y="6488668"/>
            <a:ext cx="4015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Waring, </a:t>
            </a:r>
            <a:r>
              <a:rPr lang="en-US" dirty="0" err="1"/>
              <a:t>Perkowski</a:t>
            </a:r>
            <a:r>
              <a:rPr lang="en-US" dirty="0"/>
              <a:t>, and Smith (in review)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317373-24D6-B445-BDCE-0512157B7F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04751" y="1808765"/>
            <a:ext cx="3982498" cy="4561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35A0DE-BBF6-094B-892F-2D6515DB513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79477" y="4458399"/>
            <a:ext cx="2320308" cy="174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896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8188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How do plants acclimate to soil nitrogen?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Reduction in N uptake costs results in bigger plants with more leaf N, but little change in per-leaf-area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20249460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impact of </a:t>
            </a:r>
            <a:r>
              <a:rPr lang="en-US" dirty="0">
                <a:solidFill>
                  <a:srgbClr val="011893"/>
                </a:solidFill>
              </a:rPr>
              <a:t>allelopathic invaders</a:t>
            </a:r>
            <a:r>
              <a:rPr lang="en-US" dirty="0"/>
              <a:t> on leaf economics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47CE36-39AF-044D-ACE9-A40BD34ECC51}"/>
              </a:ext>
            </a:extLst>
          </p:cNvPr>
          <p:cNvSpPr txBox="1"/>
          <p:nvPr/>
        </p:nvSpPr>
        <p:spPr>
          <a:xfrm>
            <a:off x="9521782" y="6488668"/>
            <a:ext cx="267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Bialic</a:t>
            </a:r>
            <a:r>
              <a:rPr lang="en-US" dirty="0"/>
              <a:t>-Murphy et al. (2021)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778597-A984-CD40-A6FD-CDBBA3DCAB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65" y="2618137"/>
            <a:ext cx="5587724" cy="21635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6DDC48-8AD3-A841-9AC3-020BCF92F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789" y="3161881"/>
            <a:ext cx="2918187" cy="27868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E44D25-3EA2-7846-84E7-C324585B9AEF}"/>
              </a:ext>
            </a:extLst>
          </p:cNvPr>
          <p:cNvSpPr txBox="1"/>
          <p:nvPr/>
        </p:nvSpPr>
        <p:spPr>
          <a:xfrm>
            <a:off x="8827421" y="4304640"/>
            <a:ext cx="35740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Allelopathic invasion (gold) increased photosynthetic N use efficiency of native plants. This response was predicted by acclimation theory.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D0BF7A-DEB6-0D42-82B8-A59EE05897B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8604" y="5055697"/>
            <a:ext cx="1074728" cy="1432971"/>
          </a:xfrm>
          <a:prstGeom prst="rect">
            <a:avLst/>
          </a:prstGeom>
        </p:spPr>
      </p:pic>
      <p:pic>
        <p:nvPicPr>
          <p:cNvPr id="14" name="Picture 2" descr="National Science Foundation - Wikipedia">
            <a:extLst>
              <a:ext uri="{FF2B5EF4-FFF2-40B4-BE49-F238E27FC236}">
                <a16:creationId xmlns:a16="http://schemas.microsoft.com/office/drawing/2014/main" id="{8C6992B9-51A6-7440-A1C7-D3C969714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538589"/>
            <a:ext cx="1319874" cy="132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3399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3: </a:t>
            </a:r>
            <a:r>
              <a:rPr lang="en-US" dirty="0"/>
              <a:t>What does acclimation mean for future terrestrial biogeochemical cycling?</a:t>
            </a:r>
          </a:p>
        </p:txBody>
      </p:sp>
    </p:spTree>
    <p:extLst>
      <p:ext uri="{BB962C8B-B14F-4D97-AF65-F5344CB8AC3E}">
        <p14:creationId xmlns:p14="http://schemas.microsoft.com/office/powerpoint/2010/main" val="19060799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6D1E7-F62C-6C43-8B6B-B5087EA36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future responses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BB174-CC62-484B-B3B3-DB4FB8967223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FE4B7E-6BDF-E44A-B2B3-A46348DECCF1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greater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leaf and less photorespiration</a:t>
            </a:r>
            <a:endParaRPr lang="en-US" sz="3600" baseline="-25000" dirty="0">
              <a:solidFill>
                <a:srgbClr val="01189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DA2D19-ACB5-6140-870E-3399C68B0E8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7666" y="1754032"/>
            <a:ext cx="4734636" cy="473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213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F1C36-D57B-5F42-8C0F-4125D6C3D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FA90AF-F2EA-D64F-85D6-0110B2807CD0}"/>
              </a:ext>
            </a:extLst>
          </p:cNvPr>
          <p:cNvSpPr/>
          <p:nvPr/>
        </p:nvSpPr>
        <p:spPr>
          <a:xfrm>
            <a:off x="1789043" y="1007165"/>
            <a:ext cx="3935896" cy="4452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52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200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586" y="1610829"/>
            <a:ext cx="4621696" cy="1325563"/>
          </a:xfrm>
        </p:spPr>
        <p:txBody>
          <a:bodyPr>
            <a:normAutofit fontScale="90000"/>
          </a:bodyPr>
          <a:lstStyle/>
          <a:p>
            <a:r>
              <a:rPr lang="en-US" i="1" dirty="0" err="1"/>
              <a:t>V</a:t>
            </a:r>
            <a:r>
              <a:rPr lang="en-US" baseline="-25000" dirty="0" err="1"/>
              <a:t>cmax</a:t>
            </a:r>
            <a:r>
              <a:rPr lang="en-US" dirty="0"/>
              <a:t> changes with CO</a:t>
            </a:r>
            <a:r>
              <a:rPr lang="en-US" baseline="-25000" dirty="0"/>
              <a:t>2</a:t>
            </a:r>
            <a:r>
              <a:rPr lang="en-US" dirty="0"/>
              <a:t> in ways expected from optimization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FC865C-322C-4D4E-A40A-8E4592701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8470E3-C315-9F4F-AC28-825F93DECC63}"/>
              </a:ext>
            </a:extLst>
          </p:cNvPr>
          <p:cNvSpPr txBox="1"/>
          <p:nvPr/>
        </p:nvSpPr>
        <p:spPr>
          <a:xfrm>
            <a:off x="6810586" y="3858930"/>
            <a:ext cx="49528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Boxes = data = -0.0063 Pa</a:t>
            </a:r>
            <a:r>
              <a:rPr lang="en-US" sz="2800" baseline="30000" dirty="0">
                <a:solidFill>
                  <a:srgbClr val="011893"/>
                </a:solidFill>
              </a:rPr>
              <a:t>-1</a:t>
            </a:r>
            <a:endParaRPr lang="en-US" sz="2800" dirty="0">
              <a:solidFill>
                <a:srgbClr val="011893"/>
              </a:solidFill>
            </a:endParaRPr>
          </a:p>
          <a:p>
            <a:r>
              <a:rPr lang="en-US" sz="2800" dirty="0">
                <a:solidFill>
                  <a:srgbClr val="011893"/>
                </a:solidFill>
              </a:rPr>
              <a:t>Circles = predicted = -0.0066 Pa</a:t>
            </a:r>
            <a:r>
              <a:rPr lang="en-US" sz="2800" baseline="30000" dirty="0">
                <a:solidFill>
                  <a:srgbClr val="011893"/>
                </a:solidFill>
              </a:rPr>
              <a:t>-1</a:t>
            </a:r>
            <a:endParaRPr lang="en-US" sz="2800" dirty="0">
              <a:solidFill>
                <a:srgbClr val="0118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3717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generally suggests lower nitrogen demand under future conditions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704F9A-4C87-D64A-8256-627D8BFE4C9F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6DCC28-E337-934B-AE30-E577F7D6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321" y="1875354"/>
            <a:ext cx="4921357" cy="479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118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run a model out into the future!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965" y="4562475"/>
            <a:ext cx="68834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899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5F0D-6BE1-A043-8651-56030958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increases with elevated CO</a:t>
            </a:r>
            <a:r>
              <a:rPr lang="en-US" baseline="-25000" dirty="0"/>
              <a:t>2</a:t>
            </a:r>
            <a:r>
              <a:rPr lang="en-US" dirty="0"/>
              <a:t> at lower leaf 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F6323-F64E-5147-8411-7A022320D5B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0110" y="1690688"/>
            <a:ext cx="5167312" cy="5167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C6335-A3FC-514D-ACCA-D038729E0685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34789932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5F0D-6BE1-A043-8651-56030958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 reduction is due to a reduction in photosynthetic capacity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631825-3447-CC46-A2A3-AEC997407A8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2344" y="1690688"/>
            <a:ext cx="5167312" cy="5167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12B595-2378-1A4D-90AD-CB852081E14A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6066529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60DE3-F828-2443-B6EF-1FF37DDE5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 savings increases long-term ecosystem carbon stocks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1F0C2C9-DCBA-CFF5-4701-DF71D488B61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5743" y="1691640"/>
            <a:ext cx="7380514" cy="5166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7C8A92-D622-0048-8F3C-CE8FA752EB2F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23682302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C184-A202-8440-B91E-9B9F287C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rethink nutrient limitation in models?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427-790C-D746-BAF2-7760755EB6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606723"/>
            <a:ext cx="6397463" cy="3411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CA37C-780A-B845-90C4-215B49B916D9}"/>
              </a:ext>
            </a:extLst>
          </p:cNvPr>
          <p:cNvSpPr txBox="1"/>
          <p:nvPr/>
        </p:nvSpPr>
        <p:spPr>
          <a:xfrm>
            <a:off x="7383439" y="4462817"/>
            <a:ext cx="4263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“Nutrient limitation”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BF078-A951-3B41-84E9-881603994C86}"/>
              </a:ext>
            </a:extLst>
          </p:cNvPr>
          <p:cNvSpPr txBox="1"/>
          <p:nvPr/>
        </p:nvSpPr>
        <p:spPr>
          <a:xfrm>
            <a:off x="6976355" y="3441509"/>
            <a:ext cx="3446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“No limitation”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334CB-8E57-7A4E-BB19-F79FD5AD52DF}"/>
              </a:ext>
            </a:extLst>
          </p:cNvPr>
          <p:cNvSpPr txBox="1"/>
          <p:nvPr/>
        </p:nvSpPr>
        <p:spPr>
          <a:xfrm>
            <a:off x="10144708" y="6488668"/>
            <a:ext cx="20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Weider et al. (2015)</a:t>
            </a:r>
          </a:p>
        </p:txBody>
      </p:sp>
    </p:spTree>
    <p:extLst>
      <p:ext uri="{BB962C8B-B14F-4D97-AF65-F5344CB8AC3E}">
        <p14:creationId xmlns:p14="http://schemas.microsoft.com/office/powerpoint/2010/main" val="37186170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18107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011893"/>
                </a:solidFill>
              </a:rPr>
              <a:t>Question 3: </a:t>
            </a:r>
            <a:r>
              <a:rPr lang="en-US" sz="5400" dirty="0"/>
              <a:t>What does acclimation mean for future terrestrial biogeochemical cycling?</a:t>
            </a:r>
            <a:br>
              <a:rPr lang="en-US" sz="5400" dirty="0"/>
            </a:br>
            <a:br>
              <a:rPr lang="en-US" sz="5400" dirty="0"/>
            </a:br>
            <a:r>
              <a:rPr lang="en-US" sz="5400" b="1" dirty="0">
                <a:solidFill>
                  <a:srgbClr val="FF0000"/>
                </a:solidFill>
              </a:rPr>
              <a:t>Photosynthesis will increase and per-leaf-area nutrient use will decrease</a:t>
            </a:r>
          </a:p>
        </p:txBody>
      </p:sp>
    </p:spTree>
    <p:extLst>
      <p:ext uri="{BB962C8B-B14F-4D97-AF65-F5344CB8AC3E}">
        <p14:creationId xmlns:p14="http://schemas.microsoft.com/office/powerpoint/2010/main" val="40221276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role of acclimation on future </a:t>
            </a:r>
            <a:r>
              <a:rPr lang="en-US" dirty="0">
                <a:solidFill>
                  <a:srgbClr val="011893"/>
                </a:solidFill>
              </a:rPr>
              <a:t>ecosystem feedbacks </a:t>
            </a:r>
            <a:r>
              <a:rPr lang="en-US" dirty="0"/>
              <a:t>to global change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B7BA28-8BF8-3B4E-8F27-1E56D951BD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6896" y="2060020"/>
            <a:ext cx="4916557" cy="392480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6D6749-ED2D-894F-8DBC-DCF2FBB643B4}"/>
              </a:ext>
            </a:extLst>
          </p:cNvPr>
          <p:cNvCxnSpPr>
            <a:stCxn id="7" idx="3"/>
          </p:cNvCxnSpPr>
          <p:nvPr/>
        </p:nvCxnSpPr>
        <p:spPr>
          <a:xfrm flipV="1">
            <a:off x="5423453" y="4002157"/>
            <a:ext cx="1772477" cy="20266"/>
          </a:xfrm>
          <a:prstGeom prst="straightConnector1">
            <a:avLst/>
          </a:prstGeom>
          <a:ln w="76200">
            <a:solidFill>
              <a:srgbClr val="01189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F2F6BC7-C935-BD40-8591-211AC428312F}"/>
              </a:ext>
            </a:extLst>
          </p:cNvPr>
          <p:cNvSpPr txBox="1"/>
          <p:nvPr/>
        </p:nvSpPr>
        <p:spPr>
          <a:xfrm>
            <a:off x="5158854" y="2418401"/>
            <a:ext cx="25294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11893"/>
                </a:solidFill>
              </a:rPr>
              <a:t>Coupled </a:t>
            </a:r>
          </a:p>
          <a:p>
            <a:pPr algn="ctr"/>
            <a:r>
              <a:rPr lang="en-US" sz="2800" dirty="0">
                <a:solidFill>
                  <a:srgbClr val="011893"/>
                </a:solidFill>
              </a:rPr>
              <a:t>model-data experiments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AF7298-2357-DA42-B617-B4A9D8C5D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182" y="2695499"/>
            <a:ext cx="2046791" cy="415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B0D424-527A-C24F-9C53-6CCDFCE8D00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95257" y="1794680"/>
            <a:ext cx="3198138" cy="4606119"/>
          </a:xfrm>
          <a:prstGeom prst="rect">
            <a:avLst/>
          </a:prstGeom>
        </p:spPr>
      </p:pic>
      <p:pic>
        <p:nvPicPr>
          <p:cNvPr id="15" name="Picture 2" descr="National Science Foundation - Wikipedia">
            <a:extLst>
              <a:ext uri="{FF2B5EF4-FFF2-40B4-BE49-F238E27FC236}">
                <a16:creationId xmlns:a16="http://schemas.microsoft.com/office/drawing/2014/main" id="{A503D187-0DA8-2F41-B7D2-1CC61F684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72126" y="5531370"/>
            <a:ext cx="1319874" cy="132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Schmidt Futures">
            <a:extLst>
              <a:ext uri="{FF2B5EF4-FFF2-40B4-BE49-F238E27FC236}">
                <a16:creationId xmlns:a16="http://schemas.microsoft.com/office/drawing/2014/main" id="{18498C7B-92E0-9647-8C81-2D26AA577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735" y="6194685"/>
            <a:ext cx="1344930" cy="59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5154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</a:p>
        </p:txBody>
      </p:sp>
    </p:spTree>
    <p:extLst>
      <p:ext uri="{BB962C8B-B14F-4D97-AF65-F5344CB8AC3E}">
        <p14:creationId xmlns:p14="http://schemas.microsoft.com/office/powerpoint/2010/main" val="2704317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277" y="5510687"/>
            <a:ext cx="1614379" cy="121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774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E3CC-8AB1-2548-AC1D-674EA85F9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3</a:t>
            </a:r>
            <a:r>
              <a:rPr lang="en-US" dirty="0"/>
              <a:t> versus C</a:t>
            </a:r>
            <a:r>
              <a:rPr lang="en-US" baseline="-25000" dirty="0"/>
              <a:t>4</a:t>
            </a:r>
            <a:r>
              <a:rPr lang="en-US" dirty="0"/>
              <a:t> optimization</a:t>
            </a:r>
          </a:p>
        </p:txBody>
      </p:sp>
    </p:spTree>
    <p:extLst>
      <p:ext uri="{BB962C8B-B14F-4D97-AF65-F5344CB8AC3E}">
        <p14:creationId xmlns:p14="http://schemas.microsoft.com/office/powerpoint/2010/main" val="38706368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EF11-D50D-7748-A9BA-58608692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versus C</a:t>
            </a:r>
            <a:r>
              <a:rPr lang="en-US" baseline="-25000" dirty="0"/>
              <a:t>3</a:t>
            </a:r>
            <a:r>
              <a:rPr lang="en-US" dirty="0"/>
              <a:t>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3BA3-0D7C-2E40-861A-30D5E27F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11893"/>
                </a:solidFill>
              </a:rPr>
              <a:t>C</a:t>
            </a:r>
            <a:r>
              <a:rPr lang="en-US" sz="4400" baseline="-25000" dirty="0">
                <a:solidFill>
                  <a:srgbClr val="011893"/>
                </a:solidFill>
              </a:rPr>
              <a:t>4</a:t>
            </a:r>
            <a:r>
              <a:rPr lang="en-US" sz="4400" dirty="0">
                <a:solidFill>
                  <a:srgbClr val="011893"/>
                </a:solidFill>
              </a:rPr>
              <a:t> photosynthesis has…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Little photorespiration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An additional limitation (</a:t>
            </a:r>
            <a:r>
              <a:rPr lang="en-US" sz="4000" dirty="0">
                <a:solidFill>
                  <a:srgbClr val="009051"/>
                </a:solidFill>
              </a:rPr>
              <a:t>PEP carboxylation</a:t>
            </a:r>
            <a:r>
              <a:rPr lang="en-US" sz="4000" dirty="0">
                <a:solidFill>
                  <a:srgbClr val="011893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36094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EF11-D50D-7748-A9BA-58608692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versus C</a:t>
            </a:r>
            <a:r>
              <a:rPr lang="en-US" baseline="-25000" dirty="0"/>
              <a:t>3</a:t>
            </a:r>
            <a:r>
              <a:rPr lang="en-US" dirty="0"/>
              <a:t>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3BA3-0D7C-2E40-861A-30D5E27F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11893"/>
                </a:solidFill>
              </a:rPr>
              <a:t>C</a:t>
            </a:r>
            <a:r>
              <a:rPr lang="en-US" sz="4400" baseline="-25000" dirty="0">
                <a:solidFill>
                  <a:srgbClr val="011893"/>
                </a:solidFill>
              </a:rPr>
              <a:t>4</a:t>
            </a:r>
            <a:r>
              <a:rPr lang="en-US" sz="4400" dirty="0">
                <a:solidFill>
                  <a:srgbClr val="011893"/>
                </a:solidFill>
              </a:rPr>
              <a:t> photosynthesis has…</a:t>
            </a:r>
          </a:p>
          <a:p>
            <a:pPr lvl="1"/>
            <a:r>
              <a:rPr lang="en-US" sz="5400" b="1" dirty="0">
                <a:solidFill>
                  <a:srgbClr val="011893"/>
                </a:solidFill>
              </a:rPr>
              <a:t>Little photorespiration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An additional limitation (</a:t>
            </a:r>
            <a:r>
              <a:rPr lang="en-US" sz="4000" dirty="0">
                <a:solidFill>
                  <a:srgbClr val="009051"/>
                </a:solidFill>
              </a:rPr>
              <a:t>PEP carboxylation</a:t>
            </a:r>
            <a:r>
              <a:rPr lang="en-US" sz="4000" dirty="0">
                <a:solidFill>
                  <a:srgbClr val="011893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849207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9869313" y="6488668"/>
            <a:ext cx="232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FABFF5B-FAC9-BF41-88D0-B7E2F22221C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1770" y="2127439"/>
            <a:ext cx="4128448" cy="41284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C725C4-BC74-FF45-B925-85AD917ADE5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7164" y="2127438"/>
            <a:ext cx="4128449" cy="412844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EE55436-1940-434E-8D9B-37E856C24A22}"/>
              </a:ext>
            </a:extLst>
          </p:cNvPr>
          <p:cNvSpPr/>
          <p:nvPr/>
        </p:nvSpPr>
        <p:spPr>
          <a:xfrm>
            <a:off x="2265527" y="2483893"/>
            <a:ext cx="3302759" cy="298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BCE437-C59F-CA4F-A3C2-0794DFB99976}"/>
              </a:ext>
            </a:extLst>
          </p:cNvPr>
          <p:cNvSpPr/>
          <p:nvPr/>
        </p:nvSpPr>
        <p:spPr>
          <a:xfrm>
            <a:off x="6921688" y="2483892"/>
            <a:ext cx="3302759" cy="298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7EB652F-386A-214D-AC06-53440984844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0218" y="119976"/>
            <a:ext cx="1743856" cy="174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37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9869313" y="6488668"/>
            <a:ext cx="232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FABFF5B-FAC9-BF41-88D0-B7E2F22221C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1770" y="2127439"/>
            <a:ext cx="4128448" cy="41284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C725C4-BC74-FF45-B925-85AD917ADE5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7164" y="2127438"/>
            <a:ext cx="4128449" cy="41284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DD130F-847F-5F45-A74F-0D1EA1E9383D}"/>
              </a:ext>
            </a:extLst>
          </p:cNvPr>
          <p:cNvSpPr/>
          <p:nvPr/>
        </p:nvSpPr>
        <p:spPr>
          <a:xfrm>
            <a:off x="6921688" y="2483892"/>
            <a:ext cx="3302759" cy="298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87156F-1FCC-0344-AC6F-1B727A5A28D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0218" y="119976"/>
            <a:ext cx="1743856" cy="174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9830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9869313" y="6488668"/>
            <a:ext cx="232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FABFF5B-FAC9-BF41-88D0-B7E2F22221C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1770" y="2127439"/>
            <a:ext cx="4128448" cy="41284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C725C4-BC74-FF45-B925-85AD917ADE5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7164" y="2127438"/>
            <a:ext cx="4128449" cy="41284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05F7CC-341C-C14A-9B47-A3FCE87FC27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0218" y="119976"/>
            <a:ext cx="1743856" cy="174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284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5A30A3-1DA2-7340-93F2-A7CE855D1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709" y="1786261"/>
            <a:ext cx="6778497" cy="40072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CFBFAD-9D41-2746-B9C4-BDFFF6201F34}"/>
              </a:ext>
            </a:extLst>
          </p:cNvPr>
          <p:cNvSpPr txBox="1"/>
          <p:nvPr/>
        </p:nvSpPr>
        <p:spPr>
          <a:xfrm>
            <a:off x="9869313" y="6488668"/>
            <a:ext cx="232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EA749F-F688-0248-BAA4-B0C9E12F6FA9}"/>
              </a:ext>
            </a:extLst>
          </p:cNvPr>
          <p:cNvSpPr txBox="1"/>
          <p:nvPr/>
        </p:nvSpPr>
        <p:spPr>
          <a:xfrm rot="16200000">
            <a:off x="-191012" y="3528258"/>
            <a:ext cx="4913076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Benefit of C</a:t>
            </a:r>
            <a:r>
              <a:rPr lang="en-US" sz="2800" baseline="-25000" dirty="0"/>
              <a:t>4</a:t>
            </a:r>
            <a:r>
              <a:rPr lang="en-US" sz="2800" dirty="0"/>
              <a:t> photosynthesis (%)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544EEE-E375-C248-93DB-8BB18DA2AE84}"/>
              </a:ext>
            </a:extLst>
          </p:cNvPr>
          <p:cNvSpPr txBox="1"/>
          <p:nvPr/>
        </p:nvSpPr>
        <p:spPr>
          <a:xfrm>
            <a:off x="4547031" y="5668344"/>
            <a:ext cx="2738185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C</a:t>
            </a:r>
            <a:r>
              <a:rPr lang="en-US" sz="2800" baseline="-25000" dirty="0"/>
              <a:t>4</a:t>
            </a:r>
            <a:r>
              <a:rPr lang="en-US" sz="2800" dirty="0"/>
              <a:t> vegetation (%)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59616-7C82-7044-9AA0-F89BBE653E6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0218" y="119976"/>
            <a:ext cx="1743856" cy="1743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D6C9E8-E77C-FC40-BDC0-F1CD0713B0A7}"/>
              </a:ext>
            </a:extLst>
          </p:cNvPr>
          <p:cNvSpPr txBox="1"/>
          <p:nvPr/>
        </p:nvSpPr>
        <p:spPr>
          <a:xfrm>
            <a:off x="2907309" y="680285"/>
            <a:ext cx="5713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The model seems to work!</a:t>
            </a:r>
          </a:p>
        </p:txBody>
      </p:sp>
    </p:spTree>
    <p:extLst>
      <p:ext uri="{BB962C8B-B14F-4D97-AF65-F5344CB8AC3E}">
        <p14:creationId xmlns:p14="http://schemas.microsoft.com/office/powerpoint/2010/main" val="30693966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3533C10-FE0C-B643-8F76-1426B82484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7608" y="518551"/>
            <a:ext cx="5862810" cy="29535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1513A6-5FF0-774E-ACB9-F2350699004A}"/>
              </a:ext>
            </a:extLst>
          </p:cNvPr>
          <p:cNvSpPr txBox="1"/>
          <p:nvPr/>
        </p:nvSpPr>
        <p:spPr>
          <a:xfrm>
            <a:off x="9824044" y="6488668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Ansley et al. (in review)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1376A6-7D66-B048-A5B4-570002457AC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069" y="5725091"/>
            <a:ext cx="3862316" cy="94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633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A2B102C-48C8-7742-8339-FB85C69DA237}"/>
              </a:ext>
            </a:extLst>
          </p:cNvPr>
          <p:cNvSpPr txBox="1"/>
          <p:nvPr/>
        </p:nvSpPr>
        <p:spPr>
          <a:xfrm>
            <a:off x="9843308" y="6488668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Ansley et al. (in review)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533C10-FE0C-B643-8F76-1426B8248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608" y="518551"/>
            <a:ext cx="5862810" cy="6154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6F89D0-EEE1-5140-82DB-448A9407A10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069" y="5725091"/>
            <a:ext cx="3862316" cy="9482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5AC889-51B7-4944-98A4-CFCB55645066}"/>
              </a:ext>
            </a:extLst>
          </p:cNvPr>
          <p:cNvSpPr txBox="1"/>
          <p:nvPr/>
        </p:nvSpPr>
        <p:spPr>
          <a:xfrm>
            <a:off x="191069" y="2213880"/>
            <a:ext cx="39331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Relative advantage of C</a:t>
            </a:r>
            <a:r>
              <a:rPr lang="en-US" sz="2800" baseline="-25000" dirty="0">
                <a:solidFill>
                  <a:srgbClr val="011893"/>
                </a:solidFill>
              </a:rPr>
              <a:t>4</a:t>
            </a:r>
            <a:r>
              <a:rPr lang="en-US" sz="2800" dirty="0">
                <a:solidFill>
                  <a:srgbClr val="011893"/>
                </a:solidFill>
              </a:rPr>
              <a:t> physiology may decrease in the future in the Southern Great Plains</a:t>
            </a:r>
          </a:p>
        </p:txBody>
      </p:sp>
    </p:spTree>
    <p:extLst>
      <p:ext uri="{BB962C8B-B14F-4D97-AF65-F5344CB8AC3E}">
        <p14:creationId xmlns:p14="http://schemas.microsoft.com/office/powerpoint/2010/main" val="40634401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590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baseline="-25000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 is better in hot, dry, low CO</a:t>
            </a:r>
            <a:r>
              <a:rPr lang="en-US" b="1" baseline="-25000" dirty="0">
                <a:solidFill>
                  <a:srgbClr val="FF0000"/>
                </a:solidFill>
              </a:rPr>
              <a:t>2</a:t>
            </a:r>
            <a:r>
              <a:rPr lang="en-US" b="1" dirty="0">
                <a:solidFill>
                  <a:srgbClr val="FF0000"/>
                </a:solidFill>
              </a:rPr>
              <a:t> environments</a:t>
            </a:r>
          </a:p>
        </p:txBody>
      </p:sp>
    </p:spTree>
    <p:extLst>
      <p:ext uri="{BB962C8B-B14F-4D97-AF65-F5344CB8AC3E}">
        <p14:creationId xmlns:p14="http://schemas.microsoft.com/office/powerpoint/2010/main" val="3767622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277" y="5510687"/>
            <a:ext cx="1614379" cy="1210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5DE46-D91E-7C4E-8C20-454D942F4A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47371" y="4121706"/>
            <a:ext cx="3646697" cy="259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829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</a:t>
            </a:r>
            <a:r>
              <a:rPr lang="en-US" dirty="0">
                <a:solidFill>
                  <a:srgbClr val="011893"/>
                </a:solidFill>
              </a:rPr>
              <a:t>model-data comparisons </a:t>
            </a:r>
            <a:r>
              <a:rPr lang="en-US" dirty="0"/>
              <a:t>for C</a:t>
            </a:r>
            <a:r>
              <a:rPr lang="en-US" baseline="-25000" dirty="0"/>
              <a:t>4</a:t>
            </a:r>
            <a:r>
              <a:rPr lang="en-US" dirty="0"/>
              <a:t> plants</a:t>
            </a:r>
            <a:endParaRPr lang="en-US" dirty="0">
              <a:solidFill>
                <a:srgbClr val="01189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B6E5F9-D0B6-BE4E-BFF6-E2CC9E3D5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35637"/>
            <a:ext cx="5742429" cy="2861415"/>
          </a:xfrm>
          <a:prstGeom prst="rect">
            <a:avLst/>
          </a:pr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045ACC68-664A-564B-A04B-CF5774548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35265" y="5697052"/>
            <a:ext cx="2723320" cy="108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E4EBC9-E4CE-CF4F-8725-802009FAB5B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0860" y="1539669"/>
            <a:ext cx="1972140" cy="19721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09F73F-0419-F048-BE34-632A41E943B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7992" y="3234547"/>
            <a:ext cx="2127178" cy="212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1250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92349-FF15-C04D-B3B2-5B8E7665A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activities of 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62946-2FA3-2E48-86F6-F76B7C0EC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91651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Role of agricultural land management in determining plant- and ecosystem-scale processes</a:t>
            </a:r>
          </a:p>
          <a:p>
            <a:pPr lvl="1"/>
            <a:r>
              <a:rPr lang="en-US" dirty="0"/>
              <a:t>Bell and Smith (2021); </a:t>
            </a:r>
            <a:r>
              <a:rPr lang="en-US" dirty="0" err="1"/>
              <a:t>McNellis</a:t>
            </a:r>
            <a:r>
              <a:rPr lang="en-US" dirty="0"/>
              <a:t> et al. (in review); </a:t>
            </a:r>
            <a:r>
              <a:rPr lang="en-US" dirty="0" err="1"/>
              <a:t>Borus</a:t>
            </a:r>
            <a:r>
              <a:rPr lang="en-US" dirty="0"/>
              <a:t> et al. (in prep)</a:t>
            </a:r>
          </a:p>
          <a:p>
            <a:r>
              <a:rPr lang="en-US" dirty="0"/>
              <a:t>Southern pine beetle impacts on pitch pine</a:t>
            </a:r>
          </a:p>
          <a:p>
            <a:pPr lvl="1"/>
            <a:r>
              <a:rPr lang="en-US" dirty="0"/>
              <a:t>Licht and Smith (2020); Licht et al. (in review); Licht et al. (in prep)</a:t>
            </a:r>
          </a:p>
          <a:p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National Climate Assessment for Southern Great Plains</a:t>
            </a:r>
          </a:p>
          <a:p>
            <a:pPr lvl="1"/>
            <a:r>
              <a:rPr lang="en-US" dirty="0"/>
              <a:t>McPherson et al. (in prep)</a:t>
            </a:r>
          </a:p>
          <a:p>
            <a:r>
              <a:rPr lang="en-US" dirty="0"/>
              <a:t>Course-based undergrad research experiences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E06E6B-C6C9-F441-B546-CA0853CF217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6765" y="655093"/>
            <a:ext cx="1735662" cy="17059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CC013B-99FA-6A45-BBCC-2A756B2CC30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4844" y="1484194"/>
            <a:ext cx="1753737" cy="17537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DB24E0-C862-2042-AED7-823798599F0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814" y="2755166"/>
            <a:ext cx="1222613" cy="1833919"/>
          </a:xfrm>
          <a:prstGeom prst="rect">
            <a:avLst/>
          </a:prstGeom>
        </p:spPr>
      </p:pic>
      <p:pic>
        <p:nvPicPr>
          <p:cNvPr id="7" name="Picture 10" descr="National Park Service - Wikipedia">
            <a:extLst>
              <a:ext uri="{FF2B5EF4-FFF2-40B4-BE49-F238E27FC236}">
                <a16:creationId xmlns:a16="http://schemas.microsoft.com/office/drawing/2014/main" id="{CACBB3E6-9A35-2F45-A768-276A9220A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80518" y="3442553"/>
            <a:ext cx="1096247" cy="142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DACCAE-1DB1-3F43-A5FB-1F81459DBAD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7438" y="5033446"/>
            <a:ext cx="2515737" cy="1143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346A90-7E69-9941-8B17-BF5EE59AAB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9332" y="4470746"/>
            <a:ext cx="1739309" cy="226891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551843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0733113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82624" cy="4351338"/>
          </a:xfrm>
        </p:spPr>
        <p:txBody>
          <a:bodyPr>
            <a:normAutofit/>
          </a:bodyPr>
          <a:lstStyle/>
          <a:p>
            <a:r>
              <a:rPr lang="en-US" sz="4400" dirty="0"/>
              <a:t>Plants aren’t dumb!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Assuming plants don’t dynamically respond to their environment can lead to poor understanding of ecosystem functioning</a:t>
            </a:r>
          </a:p>
        </p:txBody>
      </p:sp>
      <p:sp>
        <p:nvSpPr>
          <p:cNvPr id="4" name="&quot;No&quot; Symbol 3">
            <a:extLst>
              <a:ext uri="{FF2B5EF4-FFF2-40B4-BE49-F238E27FC236}">
                <a16:creationId xmlns:a16="http://schemas.microsoft.com/office/drawing/2014/main" id="{C14A22FB-5EB5-0F4A-B405-0F7D97B86B09}"/>
              </a:ext>
            </a:extLst>
          </p:cNvPr>
          <p:cNvSpPr/>
          <p:nvPr/>
        </p:nvSpPr>
        <p:spPr>
          <a:xfrm>
            <a:off x="7620825" y="3043575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C00F9F-ECA0-2D44-8F84-C87BB603D6EA}"/>
              </a:ext>
            </a:extLst>
          </p:cNvPr>
          <p:cNvSpPr txBox="1"/>
          <p:nvPr/>
        </p:nvSpPr>
        <p:spPr>
          <a:xfrm>
            <a:off x="7935573" y="4481475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</p:spTree>
    <p:extLst>
      <p:ext uri="{BB962C8B-B14F-4D97-AF65-F5344CB8AC3E}">
        <p14:creationId xmlns:p14="http://schemas.microsoft.com/office/powerpoint/2010/main" val="9698221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Quantified physiological theory can: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200" dirty="0">
                <a:solidFill>
                  <a:srgbClr val="011893"/>
                </a:solidFill>
              </a:rPr>
              <a:t>Improve mechanistic understanding of physiological processes that underlie higher level responses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200" dirty="0">
                <a:solidFill>
                  <a:srgbClr val="011893"/>
                </a:solidFill>
              </a:rPr>
              <a:t>Produce more reliable future projections</a:t>
            </a:r>
          </a:p>
        </p:txBody>
      </p:sp>
      <p:pic>
        <p:nvPicPr>
          <p:cNvPr id="6" name="Picture 5" descr="A red flower with green leaves&#10;&#10;Description automatically generated with low confidence">
            <a:extLst>
              <a:ext uri="{FF2B5EF4-FFF2-40B4-BE49-F238E27FC236}">
                <a16:creationId xmlns:a16="http://schemas.microsoft.com/office/drawing/2014/main" id="{C4EB8DE1-6AC1-B149-8CEC-7E8C15343BD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834" y="4001294"/>
            <a:ext cx="1971799" cy="2629065"/>
          </a:xfrm>
          <a:prstGeom prst="rect">
            <a:avLst/>
          </a:prstGeom>
        </p:spPr>
      </p:pic>
      <p:pic>
        <p:nvPicPr>
          <p:cNvPr id="10" name="Picture 9" descr="A picture containing tree, outdoor, plant, forest&#10;&#10;Description automatically generated">
            <a:extLst>
              <a:ext uri="{FF2B5EF4-FFF2-40B4-BE49-F238E27FC236}">
                <a16:creationId xmlns:a16="http://schemas.microsoft.com/office/drawing/2014/main" id="{78E89A93-F457-AC41-B6B6-23B00E11A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162" y="4228932"/>
            <a:ext cx="3325505" cy="2494129"/>
          </a:xfrm>
          <a:prstGeom prst="rect">
            <a:avLst/>
          </a:prstGeom>
        </p:spPr>
      </p:pic>
      <p:pic>
        <p:nvPicPr>
          <p:cNvPr id="12" name="Picture 11" descr="A landscape with hills and trees&#10;&#10;Description automatically generated with low confidence">
            <a:extLst>
              <a:ext uri="{FF2B5EF4-FFF2-40B4-BE49-F238E27FC236}">
                <a16:creationId xmlns:a16="http://schemas.microsoft.com/office/drawing/2014/main" id="{1DD1925E-55CE-8642-BDD4-E0E9D1815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197" y="4228933"/>
            <a:ext cx="3325504" cy="249412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B1D9F7-1F83-A541-BEE8-4FCFF2DD13D5}"/>
              </a:ext>
            </a:extLst>
          </p:cNvPr>
          <p:cNvCxnSpPr>
            <a:stCxn id="6" idx="3"/>
          </p:cNvCxnSpPr>
          <p:nvPr/>
        </p:nvCxnSpPr>
        <p:spPr>
          <a:xfrm flipV="1">
            <a:off x="2976633" y="5315826"/>
            <a:ext cx="1034529" cy="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ED5EFD-422B-E245-97CE-84DF21EA2A81}"/>
              </a:ext>
            </a:extLst>
          </p:cNvPr>
          <p:cNvCxnSpPr/>
          <p:nvPr/>
        </p:nvCxnSpPr>
        <p:spPr>
          <a:xfrm flipV="1">
            <a:off x="7336667" y="5315826"/>
            <a:ext cx="1034529" cy="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C1EC434-7566-5B42-9C59-A8B5D8F7FE38}"/>
              </a:ext>
            </a:extLst>
          </p:cNvPr>
          <p:cNvSpPr txBox="1"/>
          <p:nvPr/>
        </p:nvSpPr>
        <p:spPr>
          <a:xfrm>
            <a:off x="3108204" y="4719224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400" dirty="0">
                <a:solidFill>
                  <a:srgbClr val="011893"/>
                </a:solidFill>
              </a:rPr>
              <a:t>(x)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F697E4-63D3-3747-9381-15C219E4E13F}"/>
              </a:ext>
            </a:extLst>
          </p:cNvPr>
          <p:cNvSpPr txBox="1"/>
          <p:nvPr/>
        </p:nvSpPr>
        <p:spPr>
          <a:xfrm>
            <a:off x="7524143" y="4719224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400" dirty="0">
                <a:solidFill>
                  <a:srgbClr val="011893"/>
                </a:solidFill>
              </a:rPr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8397104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And ultimately lead to a better understanding of how future ecosystem services will be impacts by global change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B3127F-2BBF-B041-9617-FC8A7E98E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724" y="2297430"/>
            <a:ext cx="7382552" cy="373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639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F784D-7D13-0547-96E7-39B7B416F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5164"/>
            <a:ext cx="7109127" cy="5382836"/>
          </a:xfrm>
          <a:noFill/>
        </p:spPr>
        <p:txBody>
          <a:bodyPr numCol="2">
            <a:normAutofit/>
          </a:bodyPr>
          <a:lstStyle/>
          <a:p>
            <a:r>
              <a:rPr lang="en-US" sz="1800" dirty="0"/>
              <a:t>Current lab members</a:t>
            </a:r>
            <a:endParaRPr lang="en-US" sz="1600" dirty="0"/>
          </a:p>
          <a:p>
            <a:pPr lvl="1"/>
            <a:r>
              <a:rPr lang="en-US" sz="1600" dirty="0"/>
              <a:t>Brad </a:t>
            </a:r>
            <a:r>
              <a:rPr lang="en-US" sz="1600" dirty="0" err="1"/>
              <a:t>Posch</a:t>
            </a:r>
            <a:r>
              <a:rPr lang="en-US" sz="1600" dirty="0"/>
              <a:t> (postdoc)</a:t>
            </a:r>
          </a:p>
          <a:p>
            <a:pPr lvl="1"/>
            <a:r>
              <a:rPr lang="en-US" sz="1600" dirty="0"/>
              <a:t>Evan </a:t>
            </a:r>
            <a:r>
              <a:rPr lang="en-US" sz="1600" dirty="0" err="1"/>
              <a:t>Perkowski</a:t>
            </a:r>
            <a:r>
              <a:rPr lang="en-US" sz="1600" dirty="0"/>
              <a:t> (PhD)</a:t>
            </a:r>
          </a:p>
          <a:p>
            <a:pPr lvl="1"/>
            <a:r>
              <a:rPr lang="en-US" sz="1600" dirty="0" err="1"/>
              <a:t>Zinny</a:t>
            </a:r>
            <a:r>
              <a:rPr lang="en-US" sz="1600" dirty="0"/>
              <a:t> </a:t>
            </a:r>
            <a:r>
              <a:rPr lang="en-US" sz="1600" dirty="0" err="1"/>
              <a:t>Ezekannagha</a:t>
            </a:r>
            <a:r>
              <a:rPr lang="en-US" sz="1600" dirty="0"/>
              <a:t> (PhD)</a:t>
            </a:r>
          </a:p>
          <a:p>
            <a:pPr lvl="1"/>
            <a:r>
              <a:rPr lang="en-US" sz="1600" dirty="0" err="1"/>
              <a:t>Snehanjana</a:t>
            </a:r>
            <a:r>
              <a:rPr lang="en-US" sz="1600" dirty="0"/>
              <a:t> Chatterjee (PhD)</a:t>
            </a:r>
          </a:p>
          <a:p>
            <a:pPr lvl="1"/>
            <a:r>
              <a:rPr lang="en-US" sz="1600" dirty="0"/>
              <a:t>Eve Gray (MS)</a:t>
            </a:r>
          </a:p>
          <a:p>
            <a:pPr lvl="1"/>
            <a:r>
              <a:rPr lang="en-US" sz="1600" dirty="0"/>
              <a:t>Monika Kelley (MS)</a:t>
            </a:r>
          </a:p>
          <a:p>
            <a:pPr lvl="1"/>
            <a:r>
              <a:rPr lang="en-US" sz="1600" dirty="0"/>
              <a:t>Isabella Beltran (MS)</a:t>
            </a:r>
          </a:p>
          <a:p>
            <a:r>
              <a:rPr lang="en-US" sz="1800" dirty="0"/>
              <a:t>Former lab members</a:t>
            </a:r>
          </a:p>
          <a:p>
            <a:pPr lvl="1"/>
            <a:r>
              <a:rPr lang="en-US" sz="1600" dirty="0"/>
              <a:t>Jeff </a:t>
            </a:r>
            <a:r>
              <a:rPr lang="en-US" sz="1600" dirty="0" err="1"/>
              <a:t>Chieppa</a:t>
            </a:r>
            <a:r>
              <a:rPr lang="en-US" sz="1600" dirty="0"/>
              <a:t> (postdoc; now working in industry)</a:t>
            </a:r>
          </a:p>
          <a:p>
            <a:pPr lvl="1"/>
            <a:r>
              <a:rPr lang="en-US" sz="1600" dirty="0" err="1"/>
              <a:t>Lizz</a:t>
            </a:r>
            <a:r>
              <a:rPr lang="en-US" sz="1600" dirty="0"/>
              <a:t> Waring (postdoc; now Asst. Prof at Northeastern State U)</a:t>
            </a:r>
          </a:p>
          <a:p>
            <a:pPr lvl="1"/>
            <a:r>
              <a:rPr lang="en-US" sz="1600" dirty="0"/>
              <a:t>Risa </a:t>
            </a:r>
            <a:r>
              <a:rPr lang="en-US" sz="1600" dirty="0" err="1"/>
              <a:t>McNellis</a:t>
            </a:r>
            <a:r>
              <a:rPr lang="en-US" sz="1600" dirty="0"/>
              <a:t> (MS; now at Plum Island LTER)</a:t>
            </a:r>
          </a:p>
          <a:p>
            <a:pPr lvl="1"/>
            <a:r>
              <a:rPr lang="en-US" sz="1600" dirty="0"/>
              <a:t>Helen Scott (MS; now in industry and PhD student at BU)</a:t>
            </a:r>
          </a:p>
          <a:p>
            <a:pPr lvl="1"/>
            <a:r>
              <a:rPr lang="en-US" sz="1600" dirty="0"/>
              <a:t>Abigail Bell (BS; now in industry)</a:t>
            </a:r>
          </a:p>
          <a:p>
            <a:pPr lvl="1"/>
            <a:r>
              <a:rPr lang="en-US" sz="1600" dirty="0"/>
              <a:t>Too many undergrads to list!</a:t>
            </a:r>
          </a:p>
          <a:p>
            <a:r>
              <a:rPr lang="en-US" sz="1900" dirty="0"/>
              <a:t>Collaborators, colleagues, and friends at TTU</a:t>
            </a:r>
          </a:p>
          <a:p>
            <a:r>
              <a:rPr lang="en-US" sz="1900" dirty="0"/>
              <a:t>Collaborators around the world</a:t>
            </a:r>
          </a:p>
          <a:p>
            <a:r>
              <a:rPr lang="en-US" sz="1800" dirty="0"/>
              <a:t>Funding</a:t>
            </a:r>
          </a:p>
          <a:p>
            <a:pPr lvl="1"/>
            <a:r>
              <a:rPr lang="en-US" sz="1600" dirty="0"/>
              <a:t>NSF</a:t>
            </a:r>
          </a:p>
          <a:p>
            <a:pPr lvl="1"/>
            <a:r>
              <a:rPr lang="en-US" sz="1600" dirty="0"/>
              <a:t>USDA</a:t>
            </a:r>
          </a:p>
          <a:p>
            <a:pPr lvl="1"/>
            <a:r>
              <a:rPr lang="en-US" sz="1600" dirty="0"/>
              <a:t>NPS</a:t>
            </a:r>
          </a:p>
          <a:p>
            <a:pPr lvl="1"/>
            <a:r>
              <a:rPr lang="en-US" sz="1600" dirty="0"/>
              <a:t>USGS</a:t>
            </a:r>
          </a:p>
          <a:p>
            <a:pPr lvl="1"/>
            <a:r>
              <a:rPr lang="en-US" sz="1600" dirty="0"/>
              <a:t>Schmidt Futures</a:t>
            </a:r>
          </a:p>
          <a:p>
            <a:pPr lvl="1"/>
            <a:r>
              <a:rPr lang="en-US" sz="1600" dirty="0"/>
              <a:t>Texas </a:t>
            </a:r>
            <a:r>
              <a:rPr lang="en-US" sz="1600" dirty="0" err="1"/>
              <a:t>EcoLab</a:t>
            </a:r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89D1C-3F9C-C240-AD48-48BDCD306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880C3-6BC3-C748-A020-03EC8A98AF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7327" y="2893945"/>
            <a:ext cx="2291422" cy="17185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36CAB1-65AA-0648-9227-01AE95C7ED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8080" y="489311"/>
            <a:ext cx="2340453" cy="17553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A9B3EE-9407-C54A-BD8C-366633165FC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3964" y="1836567"/>
            <a:ext cx="2221206" cy="1665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2E49E6-42A5-6E47-A75D-C38DBA0FE57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7522" y="4519657"/>
            <a:ext cx="2541567" cy="1906175"/>
          </a:xfrm>
          <a:prstGeom prst="rect">
            <a:avLst/>
          </a:prstGeom>
        </p:spPr>
      </p:pic>
      <p:pic>
        <p:nvPicPr>
          <p:cNvPr id="1026" name="Picture 2" descr="National Science Foundation - Wikipedia">
            <a:extLst>
              <a:ext uri="{FF2B5EF4-FFF2-40B4-BE49-F238E27FC236}">
                <a16:creationId xmlns:a16="http://schemas.microsoft.com/office/drawing/2014/main" id="{3F176758-5A3C-C44F-858B-DE572F0A7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68527" y="5190724"/>
            <a:ext cx="711415" cy="71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DA Rural Development - Wikipedia">
            <a:extLst>
              <a:ext uri="{FF2B5EF4-FFF2-40B4-BE49-F238E27FC236}">
                <a16:creationId xmlns:a16="http://schemas.microsoft.com/office/drawing/2014/main" id="{CC1DBF71-B4CC-E048-A2D9-9FD4E0D3C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7425" y="5240734"/>
            <a:ext cx="1025517" cy="70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ational Park Service - Wikipedia">
            <a:extLst>
              <a:ext uri="{FF2B5EF4-FFF2-40B4-BE49-F238E27FC236}">
                <a16:creationId xmlns:a16="http://schemas.microsoft.com/office/drawing/2014/main" id="{5CAECAE7-9635-CA4B-A8A9-5D3B51215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160882" y="7082037"/>
            <a:ext cx="65708" cy="8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D523B7A-7C12-464C-AC78-D9B739203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73525" y="6046869"/>
            <a:ext cx="1447800" cy="57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ational Park Service - Wikipedia">
            <a:extLst>
              <a:ext uri="{FF2B5EF4-FFF2-40B4-BE49-F238E27FC236}">
                <a16:creationId xmlns:a16="http://schemas.microsoft.com/office/drawing/2014/main" id="{5FE3FDCA-CF2B-884A-B4C9-B2B9A33DC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6145" y="5082246"/>
            <a:ext cx="648344" cy="84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chmidt Futures">
            <a:extLst>
              <a:ext uri="{FF2B5EF4-FFF2-40B4-BE49-F238E27FC236}">
                <a16:creationId xmlns:a16="http://schemas.microsoft.com/office/drawing/2014/main" id="{1E8171D0-C5BE-1B4C-8406-672F6DC60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16304" y="5994708"/>
            <a:ext cx="1344930" cy="59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04142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0" y="365124"/>
            <a:ext cx="9144000" cy="6492875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688166" y="715256"/>
            <a:ext cx="715208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Presentation available at:</a:t>
            </a:r>
          </a:p>
          <a:p>
            <a:r>
              <a:rPr lang="en-US" sz="2400" dirty="0" err="1"/>
              <a:t>www.github.com</a:t>
            </a:r>
            <a:r>
              <a:rPr lang="en-US" sz="2400" dirty="0"/>
              <a:t>/</a:t>
            </a:r>
            <a:r>
              <a:rPr lang="en-US" sz="2400" dirty="0" err="1"/>
              <a:t>SmithEcophysLab</a:t>
            </a:r>
            <a:r>
              <a:rPr lang="en-US" sz="2400" dirty="0"/>
              <a:t>/seminar/</a:t>
            </a:r>
            <a:r>
              <a:rPr lang="en-US" sz="2400"/>
              <a:t>2022_ttu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6695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2329</TotalTime>
  <Words>1944</Words>
  <Application>Microsoft Macintosh PowerPoint</Application>
  <PresentationFormat>Widescreen</PresentationFormat>
  <Paragraphs>264</Paragraphs>
  <Slides>97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2" baseType="lpstr">
      <vt:lpstr>Arial</vt:lpstr>
      <vt:lpstr>Calibri</vt:lpstr>
      <vt:lpstr>Calibri Light</vt:lpstr>
      <vt:lpstr>Mangal</vt:lpstr>
      <vt:lpstr>Office Theme</vt:lpstr>
      <vt:lpstr>Plants aren’t dumb Using optimality theory to understand big questions in plant ecophysiology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In other words: plants provide ecosystem services</vt:lpstr>
      <vt:lpstr>Including photosynthesis</vt:lpstr>
      <vt:lpstr>Photosynthesis provides the foundation for other services</vt:lpstr>
      <vt:lpstr>Photosynthesis is a dynamic process that is likely to be impacted by global change</vt:lpstr>
      <vt:lpstr>Our lab examines photosynthesis as a regulator of global change impacts on ecosystem services</vt:lpstr>
      <vt:lpstr>Photosynthesis is important! An example…</vt:lpstr>
      <vt:lpstr>Photosynthesis is important! An example…</vt:lpstr>
      <vt:lpstr>Photosynthesis is important! An example…</vt:lpstr>
      <vt:lpstr>Photosynthesis is important! An example…</vt:lpstr>
      <vt:lpstr>But predictions are uncertain!</vt:lpstr>
      <vt:lpstr>But predictions are uncertain!</vt:lpstr>
      <vt:lpstr>This uncertainty is driven by uncertainty in photosynthesis</vt:lpstr>
      <vt:lpstr>Why the uncertainty? Theoretical models for photosynthesis exist</vt:lpstr>
      <vt:lpstr>These produce short term responses that match data</vt:lpstr>
      <vt:lpstr>Why the uncertainty? Long-term responses differ from short-term responses due to acclimation</vt:lpstr>
      <vt:lpstr>PowerPoint Presentation</vt:lpstr>
      <vt:lpstr>PowerPoint Presentation</vt:lpstr>
      <vt:lpstr>Acclimation is ubiquitous and well known…</vt:lpstr>
      <vt:lpstr>…and can impact carbon cycling and climate</vt:lpstr>
      <vt:lpstr>Unfortunately, no theoretical model for photosynthetic acclimation exists</vt:lpstr>
      <vt:lpstr>Lack of theory results in…</vt:lpstr>
      <vt:lpstr>Lack of theory results in…</vt:lpstr>
      <vt:lpstr>Lack of theory results in…</vt:lpstr>
      <vt:lpstr>So, we developed a mechanistic model of photosynthetic acclimation   Based on optimization and the first principles of plant physiological theory</vt:lpstr>
      <vt:lpstr>Optimization: Least cost theory</vt:lpstr>
      <vt:lpstr>Optimal photosynthesis </vt:lpstr>
      <vt:lpstr>Optimal photosynthesis </vt:lpstr>
      <vt:lpstr>Optimal photosynthesis </vt:lpstr>
      <vt:lpstr>Optimal photosynthesis </vt:lpstr>
      <vt:lpstr>Biochemistry optimization</vt:lpstr>
      <vt:lpstr>Biochemistry trait The maximum rate of Rubisco carboxylation (Vcmax)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Ok, great, but now what?</vt:lpstr>
      <vt:lpstr>We can use the theory as a null model to explore acclimation mechanisms</vt:lpstr>
      <vt:lpstr>Let’s tackle some big questions in plant ecophysiology!</vt:lpstr>
      <vt:lpstr>Big questions</vt:lpstr>
      <vt:lpstr>Question 1: Is photosynthesis optimized to the environment?</vt:lpstr>
      <vt:lpstr>Global Vcmax dataset</vt:lpstr>
      <vt:lpstr>PowerPoint Presentation</vt:lpstr>
      <vt:lpstr>PowerPoint Presentation</vt:lpstr>
      <vt:lpstr>Question 1: Is photosynthesis optimized to the environment?  YES! Photosynthesis acclimates spatially as expected from optimization</vt:lpstr>
      <vt:lpstr>Looking forward: larger scale impacts of acclimation</vt:lpstr>
      <vt:lpstr>Question 2: How do plants acclimate to soil nitrogen?</vt:lpstr>
      <vt:lpstr>The lab has examined soil nitrogen impacts in many contexts</vt:lpstr>
      <vt:lpstr>What have we learned?</vt:lpstr>
      <vt:lpstr>Result 1: Growth increases with increasing soil N</vt:lpstr>
      <vt:lpstr>Result 2: C cost to acquire N decreases with increasing soil N</vt:lpstr>
      <vt:lpstr>Result 2: C cost to acquire N decreases with increasing soil N</vt:lpstr>
      <vt:lpstr>Result 3: Tissue N increases with increasing soil N</vt:lpstr>
      <vt:lpstr>Result 4: Relative leaf N allocation to photosynthesis decreases with increasing soil N</vt:lpstr>
      <vt:lpstr>Result 5: Little to no change in per-leaf-area photosynthesis</vt:lpstr>
      <vt:lpstr>Question 2: How do plants acclimate to soil nitrogen?  Reduction in N uptake costs results in bigger plants with more leaf N, but little change in per-leaf-area photosynthesis</vt:lpstr>
      <vt:lpstr>Looking forward: impact of allelopathic invaders on leaf economics</vt:lpstr>
      <vt:lpstr>Question 3: What does acclimation mean for future terrestrial biogeochemical cycling?</vt:lpstr>
      <vt:lpstr>Expected future responses</vt:lpstr>
      <vt:lpstr>PowerPoint Presentation</vt:lpstr>
      <vt:lpstr>Vcmax changes with CO2 in ways expected from optimization</vt:lpstr>
      <vt:lpstr>This generally suggests lower nitrogen demand under future conditions</vt:lpstr>
      <vt:lpstr>Let’s run a model out into the future!</vt:lpstr>
      <vt:lpstr>Photosynthesis increases with elevated CO2 at lower leaf N</vt:lpstr>
      <vt:lpstr>Leaf N reduction is due to a reduction in photosynthetic capacity</vt:lpstr>
      <vt:lpstr>Leaf N savings increases long-term ecosystem carbon stocks</vt:lpstr>
      <vt:lpstr>Need to rethink nutrient limitation in models?</vt:lpstr>
      <vt:lpstr>Question 3: What does acclimation mean for future terrestrial biogeochemical cycling?  Photosynthesis will increase and per-leaf-area nutrient use will decrease</vt:lpstr>
      <vt:lpstr>Looking forward: role of acclimation on future ecosystem feedbacks to global change</vt:lpstr>
      <vt:lpstr>Question 4: When is C4 photosynthesis an advantage over C3 photosynthesis?</vt:lpstr>
      <vt:lpstr>C3 versus C4 optimization</vt:lpstr>
      <vt:lpstr>C4 versus C3 optimization</vt:lpstr>
      <vt:lpstr>C4 versus C3 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 4: When is C4 photosynthesis an advantage over C3 photosynthesis?  C4 is better in hot, dry, low CO2 environments</vt:lpstr>
      <vt:lpstr>Looking forward: model-data comparisons for C4 plants</vt:lpstr>
      <vt:lpstr>Other activities of note</vt:lpstr>
      <vt:lpstr>Conclusions</vt:lpstr>
      <vt:lpstr>Conclusions</vt:lpstr>
      <vt:lpstr>Conclusions</vt:lpstr>
      <vt:lpstr>And ultimately lead to a better understanding of how future ecosystem services will be impacts by global change</vt:lpstr>
      <vt:lpstr>Acknowledgements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Photosynthetic acclimation through the lens of optimality</dc:title>
  <dc:creator>Smith, Nick</dc:creator>
  <cp:lastModifiedBy>Nick Smith</cp:lastModifiedBy>
  <cp:revision>359</cp:revision>
  <cp:lastPrinted>2019-07-23T15:57:34Z</cp:lastPrinted>
  <dcterms:created xsi:type="dcterms:W3CDTF">2019-07-15T15:11:58Z</dcterms:created>
  <dcterms:modified xsi:type="dcterms:W3CDTF">2022-09-13T17:42:48Z</dcterms:modified>
</cp:coreProperties>
</file>